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3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94" r:id="rId3"/>
    <p:sldId id="404" r:id="rId4"/>
    <p:sldId id="405" r:id="rId5"/>
    <p:sldId id="406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14" r:id="rId14"/>
    <p:sldId id="415" r:id="rId15"/>
    <p:sldId id="416" r:id="rId16"/>
    <p:sldId id="417" r:id="rId17"/>
    <p:sldId id="418" r:id="rId18"/>
    <p:sldId id="419" r:id="rId19"/>
    <p:sldId id="420" r:id="rId20"/>
    <p:sldId id="421" r:id="rId21"/>
    <p:sldId id="422" r:id="rId22"/>
    <p:sldId id="423" r:id="rId23"/>
    <p:sldId id="42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5D23"/>
    <a:srgbClr val="003F5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0" autoAdjust="0"/>
    <p:restoredTop sz="94660"/>
  </p:normalViewPr>
  <p:slideViewPr>
    <p:cSldViewPr>
      <p:cViewPr varScale="1">
        <p:scale>
          <a:sx n="82" d="100"/>
          <a:sy n="82" d="100"/>
        </p:scale>
        <p:origin x="46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5" d="100"/>
          <a:sy n="45" d="100"/>
        </p:scale>
        <p:origin x="2490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6858000" cy="8270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865" tIns="46434" rIns="92865" bIns="46434" numCol="1" anchor="t" anchorCtr="0" compatLnSpc="1">
            <a:prstTxWarp prst="textNoShape">
              <a:avLst/>
            </a:prstTxWarp>
          </a:bodyPr>
          <a:lstStyle>
            <a:lvl1pPr defTabSz="928688">
              <a:defRPr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loucester MT Extra Condensed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 dirty="0"/>
              <a:t>                      Session </a:t>
            </a:r>
            <a:r>
              <a:rPr lang="en-US" dirty="0" smtClean="0"/>
              <a:t>1</a:t>
            </a:r>
            <a:endParaRPr lang="en-US" sz="1200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214688" y="8343900"/>
            <a:ext cx="2460625" cy="685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865" tIns="46434" rIns="92865" bIns="4643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1">
                <a:latin typeface="Gloucester MT Extra Condensed" pitchFamily="18" charset="0"/>
              </a:defRPr>
            </a:lvl1pPr>
          </a:lstStyle>
          <a:p>
            <a:pPr>
              <a:defRPr/>
            </a:pPr>
            <a:r>
              <a:rPr lang="en-US"/>
              <a:t>Advanced Design Flexibility Workshop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819150" y="8458200"/>
            <a:ext cx="53689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652838" y="8488363"/>
            <a:ext cx="29845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/>
            </a:lvl1pPr>
          </a:lstStyle>
          <a:p>
            <a:pPr>
              <a:defRPr/>
            </a:pPr>
            <a:r>
              <a:rPr lang="en-US" smtClean="0"/>
              <a:t>1B </a:t>
            </a:r>
            <a:r>
              <a:rPr lang="en-US" dirty="0"/>
              <a:t>-</a:t>
            </a:r>
            <a:fld id="{2D02F0C4-0612-4C99-B7F6-0FB63AFA46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885825" y="446088"/>
            <a:ext cx="5461000" cy="366712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800" dirty="0" smtClean="0">
                <a:solidFill>
                  <a:srgbClr val="FFFFFF"/>
                </a:solidFill>
                <a:latin typeface="Gloucester MT Extra Condensed" pitchFamily="18" charset="0"/>
                <a:cs typeface="Times New Roman" pitchFamily="18" charset="0"/>
              </a:rPr>
              <a:t>Introduction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585788" y="369888"/>
            <a:ext cx="673100" cy="342900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436563" y="139700"/>
            <a:ext cx="336550" cy="4587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11175" y="8545513"/>
            <a:ext cx="2843213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smtClean="0">
                <a:latin typeface="Gloucester MT Extra Condensed" pitchFamily="18" charset="0"/>
              </a:rPr>
              <a:t>Minnesota Department of Transportation</a:t>
            </a:r>
          </a:p>
          <a:p>
            <a:pPr>
              <a:spcBef>
                <a:spcPct val="50000"/>
              </a:spcBef>
              <a:defRPr/>
            </a:pPr>
            <a:r>
              <a:rPr lang="en-US" sz="1200" smtClean="0">
                <a:latin typeface="Gloucester MT Extra Condensed" pitchFamily="18" charset="0"/>
              </a:rPr>
              <a:t>University of Minnesota Center for Transportation Studies</a:t>
            </a:r>
          </a:p>
        </p:txBody>
      </p:sp>
    </p:spTree>
    <p:extLst>
      <p:ext uri="{BB962C8B-B14F-4D97-AF65-F5344CB8AC3E}">
        <p14:creationId xmlns:p14="http://schemas.microsoft.com/office/powerpoint/2010/main" val="1023831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4B8D7-6966-431A-8AD7-1C003631EBF0}" type="datetimeFigureOut">
              <a:rPr lang="en-US" smtClean="0"/>
              <a:t>4/19/2017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4929B-8F6F-4236-BD36-497C1E7C13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05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85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32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7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732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42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46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017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004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39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092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48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20-30 degrees, </a:t>
            </a:r>
            <a:r>
              <a:rPr lang="en-US" smtClean="0"/>
              <a:t>25 preferred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556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945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2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5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11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58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718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417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56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3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401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4929B-8F6F-4236-BD36-497C1E7C13D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99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3" y="5683250"/>
            <a:ext cx="9144001" cy="587375"/>
          </a:xfrm>
          <a:prstGeom prst="rect">
            <a:avLst/>
          </a:prstGeom>
          <a:solidFill>
            <a:srgbClr val="F5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2" y="6270625"/>
            <a:ext cx="9144001" cy="587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2" y="0"/>
            <a:ext cx="9144001" cy="7834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pic>
        <p:nvPicPr>
          <p:cNvPr id="1026" name="Picture 2" descr="C:\Documents and Settings\pete1ada\Desktop\10mndotlogo-white-01[1]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94488"/>
            <a:ext cx="652462" cy="6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Z:\Graphics\branding proposals\PP templates\final artwork for pp\pp-banner-mode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625"/>
            <a:ext cx="91440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Z:\Graphics\LOGOS\a to b\a_to_b-whit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6" y="5727407"/>
            <a:ext cx="4310066" cy="49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C5E381-C5E4-452D-A70A-E09E215EBB79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082251-9C5F-45DA-A60A-ACD617B80C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C5E381-C5E4-452D-A70A-E09E215EBB79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082251-9C5F-45DA-A60A-ACD617B80C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C5E381-C5E4-452D-A70A-E09E215EBB79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082251-9C5F-45DA-A60A-ACD617B80C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C5E381-C5E4-452D-A70A-E09E215EBB79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082251-9C5F-45DA-A60A-ACD617B80C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buClr>
                <a:schemeClr val="tx2"/>
              </a:buClr>
              <a:defRPr sz="2800"/>
            </a:lvl1pPr>
            <a:lvl2pPr>
              <a:buClr>
                <a:schemeClr val="tx2"/>
              </a:buClr>
              <a:defRPr sz="2400"/>
            </a:lvl2pPr>
            <a:lvl3pPr>
              <a:buClr>
                <a:schemeClr val="tx2"/>
              </a:buClr>
              <a:defRPr sz="2000"/>
            </a:lvl3pPr>
            <a:lvl4pPr>
              <a:buClr>
                <a:schemeClr val="tx2"/>
              </a:buClr>
              <a:defRPr sz="1800"/>
            </a:lvl4pPr>
            <a:lvl5pPr>
              <a:buClr>
                <a:schemeClr val="tx2"/>
              </a:buCl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buClr>
                <a:schemeClr val="tx2"/>
              </a:buClr>
              <a:defRPr sz="2800"/>
            </a:lvl1pPr>
            <a:lvl2pPr>
              <a:buClr>
                <a:schemeClr val="tx2"/>
              </a:buClr>
              <a:defRPr sz="2400"/>
            </a:lvl2pPr>
            <a:lvl3pPr>
              <a:buClr>
                <a:schemeClr val="tx2"/>
              </a:buClr>
              <a:defRPr sz="2000"/>
            </a:lvl3pPr>
            <a:lvl4pPr>
              <a:buClr>
                <a:schemeClr val="tx2"/>
              </a:buClr>
              <a:defRPr sz="1800"/>
            </a:lvl4pPr>
            <a:lvl5pPr>
              <a:buClr>
                <a:schemeClr val="tx2"/>
              </a:buCl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C5E381-C5E4-452D-A70A-E09E215EBB79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082251-9C5F-45DA-A60A-ACD617B80C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5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5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buClr>
                <a:schemeClr val="tx2"/>
              </a:buClr>
              <a:defRPr sz="2400"/>
            </a:lvl1pPr>
            <a:lvl2pPr>
              <a:buClr>
                <a:schemeClr val="tx2"/>
              </a:buClr>
              <a:defRPr sz="2000"/>
            </a:lvl2pPr>
            <a:lvl3pPr>
              <a:buClr>
                <a:schemeClr val="tx2"/>
              </a:buClr>
              <a:defRPr sz="1800"/>
            </a:lvl3pPr>
            <a:lvl4pPr>
              <a:buClr>
                <a:schemeClr val="tx2"/>
              </a:buClr>
              <a:defRPr sz="1600"/>
            </a:lvl4pPr>
            <a:lvl5pPr>
              <a:buClr>
                <a:schemeClr val="tx2"/>
              </a:buCl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buClr>
                <a:schemeClr val="tx2"/>
              </a:buClr>
              <a:defRPr sz="2400"/>
            </a:lvl1pPr>
            <a:lvl2pPr>
              <a:buClr>
                <a:schemeClr val="tx2"/>
              </a:buClr>
              <a:defRPr sz="2000"/>
            </a:lvl2pPr>
            <a:lvl3pPr>
              <a:buClr>
                <a:schemeClr val="tx2"/>
              </a:buClr>
              <a:defRPr sz="1800"/>
            </a:lvl3pPr>
            <a:lvl4pPr>
              <a:buClr>
                <a:schemeClr val="tx2"/>
              </a:buClr>
              <a:defRPr sz="1600"/>
            </a:lvl4pPr>
            <a:lvl5pPr>
              <a:buClr>
                <a:schemeClr val="tx2"/>
              </a:buCl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C5E381-C5E4-452D-A70A-E09E215EBB79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082251-9C5F-45DA-A60A-ACD617B80C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C5E381-C5E4-452D-A70A-E09E215EBB79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082251-9C5F-45DA-A60A-ACD617B80C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C5E381-C5E4-452D-A70A-E09E215EBB79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082251-9C5F-45DA-A60A-ACD617B80C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2" y="6270625"/>
            <a:ext cx="9144001" cy="587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5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buClr>
                <a:schemeClr val="tx2"/>
              </a:buClr>
              <a:defRPr sz="3200"/>
            </a:lvl1pPr>
            <a:lvl2pPr>
              <a:buClr>
                <a:schemeClr val="tx2"/>
              </a:buClr>
              <a:defRPr sz="2800"/>
            </a:lvl2pPr>
            <a:lvl3pPr>
              <a:buClr>
                <a:schemeClr val="tx2"/>
              </a:buClr>
              <a:defRPr sz="2400"/>
            </a:lvl3pPr>
            <a:lvl4pPr>
              <a:buClr>
                <a:schemeClr val="tx2"/>
              </a:buClr>
              <a:defRPr sz="2000"/>
            </a:lvl4pPr>
            <a:lvl5pPr>
              <a:buClr>
                <a:schemeClr val="tx2"/>
              </a:buCl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1503" y="5904577"/>
            <a:ext cx="1920240" cy="365760"/>
          </a:xfrm>
        </p:spPr>
        <p:txBody>
          <a:bodyPr/>
          <a:lstStyle>
            <a:extLst/>
          </a:lstStyle>
          <a:p>
            <a:fld id="{8DC5E381-C5E4-452D-A70A-E09E215EBB79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082251-9C5F-45DA-A60A-ACD617B80C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3" descr="Z:\Graphics\branding proposals\PP templates\final artwork for pp\pp-banner-modes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337"/>
            <a:ext cx="9144000" cy="58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2" y="6270625"/>
            <a:ext cx="9144001" cy="587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DC5E381-C5E4-452D-A70A-E09E215EBB79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5905500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C082251-9C5F-45DA-A60A-ACD617B80C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5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pic>
        <p:nvPicPr>
          <p:cNvPr id="10" name="Picture 3" descr="Z:\Graphics\branding proposals\PP templates\final artwork for pp\pp-banner-modes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337"/>
            <a:ext cx="9144000" cy="58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" y="6270625"/>
            <a:ext cx="9144001" cy="587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5904865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DC5E381-C5E4-452D-A70A-E09E215EBB79}" type="datetimeFigureOut">
              <a:rPr lang="en-US" smtClean="0"/>
              <a:pPr/>
              <a:t>4/19/2017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5904865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5904865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C082251-9C5F-45DA-A60A-ACD617B80C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3" descr="Z:\Graphics\branding proposals\PP templates\final artwork for pp\pp-banner-modes-logo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337"/>
            <a:ext cx="9144000" cy="58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tx2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tx2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tx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tx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tx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Round Table Discussion Topics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2690" y="4343400"/>
            <a:ext cx="7772400" cy="1199704"/>
          </a:xfrm>
        </p:spPr>
        <p:txBody>
          <a:bodyPr/>
          <a:lstStyle/>
          <a:p>
            <a:r>
              <a:rPr lang="en-US" dirty="0" smtClean="0"/>
              <a:t>NCITE Geometric Design Committee</a:t>
            </a:r>
          </a:p>
          <a:p>
            <a:r>
              <a:rPr lang="en-US" dirty="0" smtClean="0"/>
              <a:t>February 20, 2017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Tangential Exit Geometry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417638"/>
            <a:ext cx="2667000" cy="22097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200-400’ exit curves</a:t>
            </a:r>
          </a:p>
          <a:p>
            <a:r>
              <a:rPr lang="en-US" sz="2400" dirty="0" smtClean="0"/>
              <a:t>Tangent to exit</a:t>
            </a:r>
          </a:p>
          <a:p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8937"/>
          <a:stretch/>
        </p:blipFill>
        <p:spPr>
          <a:xfrm>
            <a:off x="2895600" y="1143001"/>
            <a:ext cx="6019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8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Tangential Exit Geometry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942" t="2940" r="4775" b="-1"/>
          <a:stretch/>
        </p:blipFill>
        <p:spPr>
          <a:xfrm>
            <a:off x="664806" y="1219200"/>
            <a:ext cx="7814388" cy="503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2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Rigid Adherence?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417638"/>
            <a:ext cx="3305310" cy="457641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R1 &amp; R2 speeds dictate R3 &amp; R4 speeds</a:t>
            </a:r>
          </a:p>
          <a:p>
            <a:endParaRPr lang="en-US" sz="2400" dirty="0" smtClean="0"/>
          </a:p>
          <a:p>
            <a:r>
              <a:rPr lang="en-US" sz="2400" dirty="0" smtClean="0"/>
              <a:t>R5 often set by truck turns</a:t>
            </a:r>
          </a:p>
          <a:p>
            <a:endParaRPr lang="en-US" sz="2400" dirty="0"/>
          </a:p>
          <a:p>
            <a:r>
              <a:rPr lang="en-US" sz="2400" dirty="0" smtClean="0"/>
              <a:t>Vane striping used to minimize R5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710" y="1260823"/>
            <a:ext cx="5229090" cy="473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4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Bikes &amp; </a:t>
            </a:r>
            <a:r>
              <a:rPr lang="en-US" dirty="0" err="1" smtClean="0"/>
              <a:t>Peds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5976" r="15877"/>
          <a:stretch/>
        </p:blipFill>
        <p:spPr>
          <a:xfrm>
            <a:off x="4495800" y="0"/>
            <a:ext cx="4648200" cy="2991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271" t="-738" r="-3271" b="30785"/>
          <a:stretch/>
        </p:blipFill>
        <p:spPr>
          <a:xfrm>
            <a:off x="5181600" y="3429000"/>
            <a:ext cx="4048125" cy="292598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428401"/>
            <a:ext cx="8763000" cy="4754562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 smtClean="0"/>
              <a:t>Simple outlet downstream</a:t>
            </a:r>
          </a:p>
          <a:p>
            <a:r>
              <a:rPr lang="en-US" sz="2400" dirty="0" smtClean="0"/>
              <a:t>Minimize curb upstream</a:t>
            </a:r>
          </a:p>
          <a:p>
            <a:r>
              <a:rPr lang="en-US" sz="2400" dirty="0" smtClean="0"/>
              <a:t>Limit to 50’</a:t>
            </a:r>
          </a:p>
          <a:p>
            <a:r>
              <a:rPr lang="en-US" sz="2400" dirty="0" smtClean="0"/>
              <a:t>Ramps Preferred to cut through</a:t>
            </a:r>
          </a:p>
          <a:p>
            <a:r>
              <a:rPr lang="en-US" sz="2400" dirty="0" smtClean="0"/>
              <a:t>Redirect at center</a:t>
            </a:r>
          </a:p>
          <a:p>
            <a:r>
              <a:rPr lang="en-US" sz="2400" dirty="0" smtClean="0"/>
              <a:t>Avoid free right with </a:t>
            </a:r>
            <a:r>
              <a:rPr lang="en-US" sz="2400" dirty="0" err="1" smtClean="0"/>
              <a:t>peds</a:t>
            </a:r>
            <a:endParaRPr lang="en-US" sz="2400" dirty="0" smtClean="0"/>
          </a:p>
          <a:p>
            <a:r>
              <a:rPr lang="en-US" sz="2400" dirty="0" smtClean="0"/>
              <a:t>Offset better than free right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02792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Bikes &amp; </a:t>
            </a:r>
            <a:r>
              <a:rPr lang="en-US" dirty="0" err="1" smtClean="0"/>
              <a:t>Peds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707105" y="-802106"/>
            <a:ext cx="3733800" cy="884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Mistakes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28401"/>
            <a:ext cx="8305800" cy="4754562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 smtClean="0">
                <a:solidFill>
                  <a:srgbClr val="FFFF00"/>
                </a:solidFill>
              </a:rPr>
              <a:t>Designers have gotten pretty good overall</a:t>
            </a:r>
          </a:p>
          <a:p>
            <a:endParaRPr lang="en-US" sz="2400" dirty="0"/>
          </a:p>
          <a:p>
            <a:r>
              <a:rPr lang="en-US" sz="2400" dirty="0" smtClean="0"/>
              <a:t>Overdesigned</a:t>
            </a:r>
          </a:p>
          <a:p>
            <a:pPr lvl="1"/>
            <a:r>
              <a:rPr lang="en-US" sz="2000" dirty="0" smtClean="0"/>
              <a:t>Unnecessary lanes</a:t>
            </a:r>
          </a:p>
          <a:p>
            <a:pPr lvl="1"/>
            <a:r>
              <a:rPr lang="en-US" sz="2000" dirty="0" smtClean="0"/>
              <a:t>Unnecessary free rights</a:t>
            </a:r>
          </a:p>
          <a:p>
            <a:r>
              <a:rPr lang="en-US" sz="2400" dirty="0" smtClean="0"/>
              <a:t>Large raised medians</a:t>
            </a:r>
          </a:p>
          <a:p>
            <a:r>
              <a:rPr lang="en-US" sz="2400" dirty="0" smtClean="0"/>
              <a:t>Flat or exaggerated approach geometry</a:t>
            </a:r>
          </a:p>
          <a:p>
            <a:r>
              <a:rPr lang="en-US" sz="2400" dirty="0" smtClean="0"/>
              <a:t>Underutilized truck aprons</a:t>
            </a:r>
          </a:p>
          <a:p>
            <a:r>
              <a:rPr lang="en-US" sz="2400" dirty="0" smtClean="0"/>
              <a:t>Most appropriate solution?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09592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 of Thumb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Approach medians</a:t>
            </a:r>
          </a:p>
          <a:p>
            <a:pPr lvl="1"/>
            <a:r>
              <a:rPr lang="en-US" dirty="0" smtClean="0"/>
              <a:t>350’ High speed</a:t>
            </a:r>
          </a:p>
          <a:p>
            <a:pPr lvl="1"/>
            <a:r>
              <a:rPr lang="en-US" dirty="0" smtClean="0"/>
              <a:t>200’ Low speed</a:t>
            </a:r>
          </a:p>
          <a:p>
            <a:r>
              <a:rPr lang="en-US" dirty="0" smtClean="0"/>
              <a:t>Entry Radius 90-110°</a:t>
            </a:r>
          </a:p>
          <a:p>
            <a:r>
              <a:rPr lang="en-US" dirty="0" smtClean="0"/>
              <a:t>1000 </a:t>
            </a:r>
            <a:r>
              <a:rPr lang="en-US" dirty="0"/>
              <a:t>c</a:t>
            </a:r>
            <a:r>
              <a:rPr lang="en-US" dirty="0" smtClean="0"/>
              <a:t>onflicting vehicles</a:t>
            </a:r>
          </a:p>
          <a:p>
            <a:r>
              <a:rPr lang="en-US" dirty="0" smtClean="0"/>
              <a:t>Left offset approach</a:t>
            </a:r>
          </a:p>
          <a:p>
            <a:r>
              <a:rPr lang="en-US" dirty="0" smtClean="0"/>
              <a:t>22’ entry width</a:t>
            </a:r>
          </a:p>
          <a:p>
            <a:r>
              <a:rPr lang="en-US" dirty="0" smtClean="0"/>
              <a:t>20’ circulatory roadway</a:t>
            </a:r>
          </a:p>
          <a:p>
            <a:r>
              <a:rPr lang="en-US" dirty="0" smtClean="0"/>
              <a:t>13-14’ truck apron, 1%</a:t>
            </a:r>
          </a:p>
          <a:p>
            <a:r>
              <a:rPr lang="en-US" dirty="0" smtClean="0"/>
              <a:t>1.5% landings</a:t>
            </a:r>
          </a:p>
          <a:p>
            <a:endParaRPr lang="en-US" dirty="0"/>
          </a:p>
        </p:txBody>
      </p: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46138"/>
            <a:ext cx="3629025" cy="50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Convert Single to Multilane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87962"/>
          </a:xfrm>
        </p:spPr>
        <p:txBody>
          <a:bodyPr/>
          <a:lstStyle/>
          <a:p>
            <a:r>
              <a:rPr lang="en-US" dirty="0" smtClean="0"/>
              <a:t>Design ultimate condition first</a:t>
            </a:r>
          </a:p>
          <a:p>
            <a:r>
              <a:rPr lang="en-US" dirty="0" smtClean="0"/>
              <a:t>In to Out</a:t>
            </a:r>
          </a:p>
          <a:p>
            <a:pPr lvl="1"/>
            <a:r>
              <a:rPr lang="en-US" dirty="0" smtClean="0"/>
              <a:t>Minimize initial cost</a:t>
            </a:r>
          </a:p>
          <a:p>
            <a:pPr lvl="1"/>
            <a:r>
              <a:rPr lang="en-US" dirty="0" smtClean="0"/>
              <a:t>Most efficient design*</a:t>
            </a:r>
          </a:p>
          <a:p>
            <a:pPr lvl="1"/>
            <a:r>
              <a:rPr lang="en-US" dirty="0" smtClean="0"/>
              <a:t>Central island in final configuration</a:t>
            </a:r>
          </a:p>
          <a:p>
            <a:r>
              <a:rPr lang="en-US" dirty="0" smtClean="0"/>
              <a:t>Out to In</a:t>
            </a:r>
          </a:p>
          <a:p>
            <a:pPr lvl="1"/>
            <a:r>
              <a:rPr lang="en-US" dirty="0" smtClean="0"/>
              <a:t>r/w footprint set</a:t>
            </a:r>
          </a:p>
          <a:p>
            <a:pPr lvl="1"/>
            <a:r>
              <a:rPr lang="en-US" dirty="0" smtClean="0"/>
              <a:t>Drainage and </a:t>
            </a:r>
            <a:r>
              <a:rPr lang="en-US" dirty="0" err="1" smtClean="0"/>
              <a:t>ped</a:t>
            </a:r>
            <a:r>
              <a:rPr lang="en-US" dirty="0" smtClean="0"/>
              <a:t> in final condition</a:t>
            </a:r>
          </a:p>
          <a:p>
            <a:r>
              <a:rPr lang="en-US" dirty="0" smtClean="0"/>
              <a:t>Likelihood of conversion?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2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Convert Single to Multilane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843"/>
          <a:stretch/>
        </p:blipFill>
        <p:spPr>
          <a:xfrm>
            <a:off x="3662980" y="1752600"/>
            <a:ext cx="5481020" cy="433956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8193" b="3471"/>
          <a:stretch/>
        </p:blipFill>
        <p:spPr>
          <a:xfrm>
            <a:off x="0" y="1066800"/>
            <a:ext cx="4922196" cy="35052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37921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Signalized Pedestrian Crossings</a:t>
            </a:r>
            <a:endParaRPr lang="en-US" dirty="0"/>
          </a:p>
        </p:txBody>
      </p:sp>
      <p:pic>
        <p:nvPicPr>
          <p:cNvPr id="2050" name="Picture 2" descr="Image result for pedestrian actuated bea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edestrian actuated beac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" y="2743200"/>
            <a:ext cx="4953000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14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81328"/>
            <a:ext cx="6019800" cy="240487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Not a controlling criteria</a:t>
            </a:r>
          </a:p>
          <a:p>
            <a:r>
              <a:rPr lang="en-US" sz="2400" dirty="0" smtClean="0"/>
              <a:t>A </a:t>
            </a:r>
            <a:r>
              <a:rPr lang="en-US" sz="2400" dirty="0"/>
              <a:t>gauge of sight to the left </a:t>
            </a:r>
            <a:endParaRPr lang="en-US" sz="2400" dirty="0" smtClean="0"/>
          </a:p>
          <a:p>
            <a:r>
              <a:rPr lang="en-US" sz="2400" dirty="0"/>
              <a:t>A gauge of</a:t>
            </a:r>
            <a:r>
              <a:rPr lang="en-US" sz="2400" dirty="0" smtClean="0"/>
              <a:t> </a:t>
            </a:r>
            <a:r>
              <a:rPr lang="en-US" sz="2400" dirty="0"/>
              <a:t>ease of entry to the </a:t>
            </a:r>
            <a:r>
              <a:rPr lang="en-US" sz="2400" dirty="0" smtClean="0"/>
              <a:t>right</a:t>
            </a:r>
          </a:p>
          <a:p>
            <a:r>
              <a:rPr lang="en-US" sz="2400" dirty="0" smtClean="0"/>
              <a:t>Reduces cost</a:t>
            </a:r>
          </a:p>
          <a:p>
            <a:r>
              <a:rPr lang="en-US" sz="2400" dirty="0" smtClean="0"/>
              <a:t>Reduces capacity?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 Angles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3" b="21003"/>
          <a:stretch/>
        </p:blipFill>
        <p:spPr bwMode="auto">
          <a:xfrm>
            <a:off x="7776" y="3581400"/>
            <a:ext cx="4875245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2206" r="2523" b="20242"/>
          <a:stretch/>
        </p:blipFill>
        <p:spPr bwMode="auto">
          <a:xfrm>
            <a:off x="5023964" y="3581400"/>
            <a:ext cx="4112260" cy="266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5410200" y="1481328"/>
            <a:ext cx="3876338" cy="533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tx2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tx2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tx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tx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tx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 smtClean="0"/>
              <a:t>20-30°, 25° preferred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84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2874981" cy="1981200"/>
          </a:xfrm>
        </p:spPr>
        <p:txBody>
          <a:bodyPr/>
          <a:lstStyle/>
          <a:p>
            <a:r>
              <a:rPr lang="en-US" dirty="0" smtClean="0"/>
              <a:t>Required Signing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225" t="4117" r="4225" b="19199"/>
          <a:stretch/>
        </p:blipFill>
        <p:spPr>
          <a:xfrm>
            <a:off x="3200400" y="-1"/>
            <a:ext cx="5943600" cy="629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7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 Topic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131" y="1066800"/>
            <a:ext cx="5271869" cy="51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 Topic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7353"/>
          <a:stretch/>
        </p:blipFill>
        <p:spPr>
          <a:xfrm>
            <a:off x="67131" y="1295400"/>
            <a:ext cx="9009738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 Topic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857" b="3350"/>
          <a:stretch/>
        </p:blipFill>
        <p:spPr>
          <a:xfrm>
            <a:off x="457200" y="1371600"/>
            <a:ext cx="8229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9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“For </a:t>
            </a:r>
            <a:r>
              <a:rPr lang="en-US" sz="2400" dirty="0"/>
              <a:t>the </a:t>
            </a:r>
            <a:r>
              <a:rPr lang="en-US" sz="2400" dirty="0" smtClean="0"/>
              <a:t>single-lane roundabouts </a:t>
            </a:r>
            <a:r>
              <a:rPr lang="en-US" sz="2400" dirty="0"/>
              <a:t>that did result in a higher crash frequency, </a:t>
            </a:r>
            <a:r>
              <a:rPr lang="en-US" sz="2400" dirty="0" smtClean="0"/>
              <a:t>there was </a:t>
            </a:r>
            <a:r>
              <a:rPr lang="en-US" sz="2400" dirty="0"/>
              <a:t>little deflection or speed reduction on the entry paths </a:t>
            </a:r>
            <a:r>
              <a:rPr lang="en-US" sz="2400" dirty="0" smtClean="0"/>
              <a:t>to the </a:t>
            </a:r>
            <a:r>
              <a:rPr lang="en-US" sz="2400" dirty="0"/>
              <a:t>roundabout</a:t>
            </a:r>
            <a:r>
              <a:rPr lang="en-US" sz="2400" dirty="0" smtClean="0"/>
              <a:t>.” NCHRP 572</a:t>
            </a:r>
          </a:p>
          <a:p>
            <a:endParaRPr lang="en-US" sz="2400" dirty="0"/>
          </a:p>
          <a:p>
            <a:r>
              <a:rPr lang="en-US" sz="2400" dirty="0" smtClean="0"/>
              <a:t>“…balancing </a:t>
            </a:r>
            <a:r>
              <a:rPr lang="en-US" sz="2400" dirty="0"/>
              <a:t>the need to achieve deflection with providing adequate alignment of </a:t>
            </a:r>
            <a:r>
              <a:rPr lang="en-US" sz="2400" dirty="0" smtClean="0"/>
              <a:t>the natural </a:t>
            </a:r>
            <a:r>
              <a:rPr lang="en-US" sz="2400" dirty="0"/>
              <a:t>vehicle paths</a:t>
            </a:r>
            <a:r>
              <a:rPr lang="en-US" sz="2400" dirty="0" smtClean="0"/>
              <a:t>.” NCHRP 672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Deflection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6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Deflection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6" y="1295400"/>
            <a:ext cx="7210425" cy="3000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27871"/>
          <a:stretch/>
        </p:blipFill>
        <p:spPr>
          <a:xfrm>
            <a:off x="309562" y="3810000"/>
            <a:ext cx="85248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7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Deflection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7136" r="17504"/>
          <a:stretch/>
        </p:blipFill>
        <p:spPr>
          <a:xfrm>
            <a:off x="609600" y="1219200"/>
            <a:ext cx="77724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Design Speed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17638"/>
            <a:ext cx="8675220" cy="44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5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Island Size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19200"/>
            <a:ext cx="6124575" cy="453152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00800" y="1219200"/>
            <a:ext cx="2667000" cy="45315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Single lane: 150-165</a:t>
            </a:r>
          </a:p>
          <a:p>
            <a:endParaRPr lang="en-US" sz="2400" dirty="0" smtClean="0"/>
          </a:p>
          <a:p>
            <a:r>
              <a:rPr lang="en-US" sz="2400" dirty="0" smtClean="0"/>
              <a:t>Multilane: 180-200</a:t>
            </a:r>
          </a:p>
        </p:txBody>
      </p:sp>
    </p:spTree>
    <p:extLst>
      <p:ext uri="{BB962C8B-B14F-4D97-AF65-F5344CB8AC3E}">
        <p14:creationId xmlns:p14="http://schemas.microsoft.com/office/powerpoint/2010/main" val="268437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Non-traditional Shape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143000"/>
            <a:ext cx="7883642" cy="501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8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Non-traditional Shape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825" t="3847" r="14148" b="4808"/>
          <a:stretch/>
        </p:blipFill>
        <p:spPr>
          <a:xfrm rot="16200000">
            <a:off x="1399250" y="-103853"/>
            <a:ext cx="4592899" cy="723900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62800" y="1219200"/>
            <a:ext cx="1905000" cy="45315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Flare</a:t>
            </a:r>
          </a:p>
          <a:p>
            <a:r>
              <a:rPr lang="en-US" sz="2400" dirty="0" smtClean="0"/>
              <a:t>Teardrop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88268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nDOT">
  <a:themeElements>
    <a:clrScheme name="MnDOT Colors">
      <a:dk1>
        <a:srgbClr val="003F5F"/>
      </a:dk1>
      <a:lt1>
        <a:srgbClr val="FFFFFF"/>
      </a:lt1>
      <a:dk2>
        <a:srgbClr val="003F5F"/>
      </a:dk2>
      <a:lt2>
        <a:srgbClr val="FFFFFF"/>
      </a:lt2>
      <a:accent1>
        <a:srgbClr val="1C75BC"/>
      </a:accent1>
      <a:accent2>
        <a:srgbClr val="EE3524"/>
      </a:accent2>
      <a:accent3>
        <a:srgbClr val="00B259"/>
      </a:accent3>
      <a:accent4>
        <a:srgbClr val="003F5F"/>
      </a:accent4>
      <a:accent5>
        <a:srgbClr val="00AEEF"/>
      </a:accent5>
      <a:accent6>
        <a:srgbClr val="FAA634"/>
      </a:accent6>
      <a:hlink>
        <a:srgbClr val="1C75BC"/>
      </a:hlink>
      <a:folHlink>
        <a:srgbClr val="7581BF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17758</TotalTime>
  <Words>342</Words>
  <Application>Microsoft Office PowerPoint</Application>
  <PresentationFormat>On-screen Show (4:3)</PresentationFormat>
  <Paragraphs>110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</vt:lpstr>
      <vt:lpstr>Gloucester MT Extra Condensed</vt:lpstr>
      <vt:lpstr>Lucida Sans Unicode</vt:lpstr>
      <vt:lpstr>Times New Roman</vt:lpstr>
      <vt:lpstr>Verdana</vt:lpstr>
      <vt:lpstr>Wingdings 2</vt:lpstr>
      <vt:lpstr>Wingdings 3</vt:lpstr>
      <vt:lpstr>MnDOT</vt:lpstr>
      <vt:lpstr>Round Table Discussion Topics</vt:lpstr>
      <vt:lpstr>Phi Angles</vt:lpstr>
      <vt:lpstr>Approach Deflection</vt:lpstr>
      <vt:lpstr>Approach Deflection</vt:lpstr>
      <vt:lpstr>Approach Deflection</vt:lpstr>
      <vt:lpstr>Approach Design Speed</vt:lpstr>
      <vt:lpstr>Central Island Size</vt:lpstr>
      <vt:lpstr>Non-traditional Shape</vt:lpstr>
      <vt:lpstr>Non-traditional Shape</vt:lpstr>
      <vt:lpstr>Tangential Exit Geometry</vt:lpstr>
      <vt:lpstr>Tangential Exit Geometry</vt:lpstr>
      <vt:lpstr>Rigid Adherence?</vt:lpstr>
      <vt:lpstr>Bikes &amp; Peds</vt:lpstr>
      <vt:lpstr>Bikes &amp; Peds</vt:lpstr>
      <vt:lpstr>Common Mistakes</vt:lpstr>
      <vt:lpstr>Rule of Thumb</vt:lpstr>
      <vt:lpstr>Convert Single to Multilane</vt:lpstr>
      <vt:lpstr>Convert Single to Multilane</vt:lpstr>
      <vt:lpstr>Signalized Pedestrian Crossings</vt:lpstr>
      <vt:lpstr>Required Signing</vt:lpstr>
      <vt:lpstr>Bonus Topic</vt:lpstr>
      <vt:lpstr>Bonus Topic</vt:lpstr>
      <vt:lpstr>Bonus Topic</vt:lpstr>
    </vt:vector>
  </TitlesOfParts>
  <Company>MNDOT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MnDOT Presentation</dc:title>
  <dc:creator>Minnesota Department of Transportation</dc:creator>
  <cp:keywords>MnDOT;Transportation;Presentation</cp:keywords>
  <cp:lastModifiedBy>Jamal Love</cp:lastModifiedBy>
  <cp:revision>170</cp:revision>
  <dcterms:created xsi:type="dcterms:W3CDTF">2011-09-13T21:05:29Z</dcterms:created>
  <dcterms:modified xsi:type="dcterms:W3CDTF">2017-04-19T19:29:20Z</dcterms:modified>
</cp:coreProperties>
</file>