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71" r:id="rId2"/>
    <p:sldId id="303" r:id="rId3"/>
    <p:sldId id="310" r:id="rId4"/>
    <p:sldId id="291" r:id="rId5"/>
    <p:sldId id="275" r:id="rId6"/>
    <p:sldId id="276" r:id="rId7"/>
    <p:sldId id="304" r:id="rId8"/>
    <p:sldId id="318" r:id="rId9"/>
    <p:sldId id="317" r:id="rId10"/>
    <p:sldId id="311" r:id="rId11"/>
    <p:sldId id="313" r:id="rId12"/>
    <p:sldId id="314" r:id="rId13"/>
    <p:sldId id="305" r:id="rId14"/>
    <p:sldId id="306" r:id="rId15"/>
    <p:sldId id="307" r:id="rId16"/>
    <p:sldId id="273" r:id="rId17"/>
    <p:sldId id="440" r:id="rId18"/>
    <p:sldId id="348" r:id="rId19"/>
    <p:sldId id="349" r:id="rId20"/>
    <p:sldId id="315" r:id="rId21"/>
    <p:sldId id="355" r:id="rId22"/>
    <p:sldId id="384" r:id="rId23"/>
    <p:sldId id="366" r:id="rId24"/>
    <p:sldId id="385" r:id="rId25"/>
    <p:sldId id="387" r:id="rId26"/>
    <p:sldId id="388" r:id="rId27"/>
    <p:sldId id="389" r:id="rId28"/>
    <p:sldId id="308" r:id="rId29"/>
    <p:sldId id="441" r:id="rId30"/>
    <p:sldId id="359" r:id="rId31"/>
    <p:sldId id="381" r:id="rId32"/>
    <p:sldId id="442" r:id="rId33"/>
    <p:sldId id="288" r:id="rId34"/>
    <p:sldId id="282" r:id="rId35"/>
    <p:sldId id="25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sorterViewPr>
    <p:cViewPr>
      <p:scale>
        <a:sx n="140" d="100"/>
        <a:sy n="140" d="100"/>
      </p:scale>
      <p:origin x="0" y="-80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20.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81601-AB83-40AC-90B3-A8788AC7A9D6}"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8013C-C05F-4365-B51E-4624DA02B4C5}" type="slidenum">
              <a:rPr lang="en-US" smtClean="0"/>
              <a:t>‹#›</a:t>
            </a:fld>
            <a:endParaRPr lang="en-US"/>
          </a:p>
        </p:txBody>
      </p:sp>
    </p:spTree>
    <p:extLst>
      <p:ext uri="{BB962C8B-B14F-4D97-AF65-F5344CB8AC3E}">
        <p14:creationId xmlns:p14="http://schemas.microsoft.com/office/powerpoint/2010/main" val="139574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D3894-DE28-4F0A-BEDF-D92DC160B2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16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628650" lvl="1" indent="-171450">
              <a:buFont typeface="Arial" panose="020B0604020202020204" pitchFamily="34" charset="0"/>
              <a:buChar char="•"/>
            </a:pPr>
            <a:r>
              <a:rPr lang="en-US" b="0" dirty="0"/>
              <a:t>Those who plan and invest for the “normal” day suffer on the vast majority of days that are not “normal”, which mean no accidents, expected demand and clear weather.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Real systems experience variations in demand, low to high varying day to day, varying by incident patterns, work zone patterns, as well as the variation in weather.</a:t>
            </a:r>
          </a:p>
          <a:p>
            <a:pPr marL="628650" lvl="1" indent="-171450">
              <a:buFont typeface="Arial" panose="020B0604020202020204" pitchFamily="34" charset="0"/>
              <a:buChar char="•"/>
            </a:pPr>
            <a:r>
              <a:rPr lang="en-US" dirty="0"/>
              <a:t>Using cluster analysis to identify travel conditions reveals a lot more about the system (a full spectrum of travel conditions)</a:t>
            </a:r>
          </a:p>
          <a:p>
            <a:pPr marL="1085850" lvl="2" indent="-171450">
              <a:buFont typeface="Arial" panose="020B0604020202020204" pitchFamily="34" charset="0"/>
              <a:buChar char="•"/>
            </a:pPr>
            <a:r>
              <a:rPr lang="en-US" dirty="0"/>
              <a:t>Really leverage the data.</a:t>
            </a:r>
          </a:p>
          <a:p>
            <a:pPr marL="1085850" lvl="2" indent="-171450">
              <a:buFont typeface="Arial" panose="020B0604020202020204" pitchFamily="34" charset="0"/>
              <a:buChar char="•"/>
            </a:pPr>
            <a:r>
              <a:rPr lang="en-US" dirty="0"/>
              <a:t>Provide a better and a more insightful feedback to the decision makers to make a call on an important decision</a:t>
            </a:r>
          </a:p>
          <a:p>
            <a:pPr marL="1543050" lvl="3" indent="-171450">
              <a:buFont typeface="Arial" panose="020B0604020202020204" pitchFamily="34" charset="0"/>
              <a:buChar char="•"/>
            </a:pPr>
            <a:r>
              <a:rPr lang="en-US" dirty="0"/>
              <a:t>Even the simulation is not needed for analysis, this grouping technique can still help the traffic engineers/decision makers to understand the system dynamic better and make the </a:t>
            </a:r>
            <a:r>
              <a:rPr lang="en-US"/>
              <a:t>right decision. </a:t>
            </a:r>
            <a:endParaRPr lang="en-US" dirty="0"/>
          </a:p>
        </p:txBody>
      </p:sp>
      <p:sp>
        <p:nvSpPr>
          <p:cNvPr id="4" name="Slide Number Placeholder 3"/>
          <p:cNvSpPr>
            <a:spLocks noGrp="1"/>
          </p:cNvSpPr>
          <p:nvPr>
            <p:ph type="sldNum" sz="quarter" idx="10"/>
          </p:nvPr>
        </p:nvSpPr>
        <p:spPr/>
        <p:txBody>
          <a:bodyPr/>
          <a:lstStyle/>
          <a:p>
            <a:fld id="{55AD3894-DE28-4F0A-BEDF-D92DC160B24F}" type="slidenum">
              <a:rPr lang="en-US" smtClean="0"/>
              <a:t>10</a:t>
            </a:fld>
            <a:endParaRPr lang="en-US"/>
          </a:p>
        </p:txBody>
      </p:sp>
    </p:spTree>
    <p:extLst>
      <p:ext uri="{BB962C8B-B14F-4D97-AF65-F5344CB8AC3E}">
        <p14:creationId xmlns:p14="http://schemas.microsoft.com/office/powerpoint/2010/main" val="236001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628650" lvl="1" indent="-171450">
              <a:buFont typeface="Arial" panose="020B0604020202020204" pitchFamily="34" charset="0"/>
              <a:buChar char="•"/>
            </a:pPr>
            <a:r>
              <a:rPr lang="en-US" dirty="0"/>
              <a:t>The system has a lot of variation in it, so we use a simple technique (cluster analysis) to characterize the system.</a:t>
            </a:r>
          </a:p>
          <a:p>
            <a:pPr marL="628650" lvl="1" indent="-171450">
              <a:buFont typeface="Arial" panose="020B0604020202020204" pitchFamily="34" charset="0"/>
              <a:buChar char="•"/>
            </a:pPr>
            <a:r>
              <a:rPr lang="en-US" dirty="0"/>
              <a:t>We group observed data using cluster analysis to identify distinct travel conditions.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AD3894-DE28-4F0A-BEDF-D92DC160B24F}" type="slidenum">
              <a:rPr lang="en-US" smtClean="0"/>
              <a:t>11</a:t>
            </a:fld>
            <a:endParaRPr lang="en-US"/>
          </a:p>
        </p:txBody>
      </p:sp>
    </p:spTree>
    <p:extLst>
      <p:ext uri="{BB962C8B-B14F-4D97-AF65-F5344CB8AC3E}">
        <p14:creationId xmlns:p14="http://schemas.microsoft.com/office/powerpoint/2010/main" val="249224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628650" lvl="1" indent="-171450">
              <a:buFont typeface="Arial" panose="020B0604020202020204" pitchFamily="34" charset="0"/>
              <a:buChar char="•"/>
            </a:pPr>
            <a:r>
              <a:rPr lang="en-US" dirty="0"/>
              <a:t>Data from the days in each cluster used to create a statistical envelope.</a:t>
            </a:r>
          </a:p>
          <a:p>
            <a:pPr marL="628650" lvl="1" indent="-171450">
              <a:buFont typeface="Arial" panose="020B0604020202020204" pitchFamily="34" charset="0"/>
              <a:buChar char="•"/>
            </a:pPr>
            <a:r>
              <a:rPr lang="en-US" dirty="0"/>
              <a:t>We first calculate a centroid for each cluster that is the arithmetic mean performance in the cluster.</a:t>
            </a:r>
          </a:p>
          <a:p>
            <a:pPr marL="628650" lvl="1" indent="-171450">
              <a:buFont typeface="Arial" panose="020B0604020202020204" pitchFamily="34" charset="0"/>
              <a:buChar char="•"/>
            </a:pPr>
            <a:r>
              <a:rPr lang="en-US" dirty="0"/>
              <a:t>Then, we use relatively simple methods to find an actual day that is closest to the centroid. This day is the representative day of the cluster. </a:t>
            </a:r>
          </a:p>
        </p:txBody>
      </p:sp>
      <p:sp>
        <p:nvSpPr>
          <p:cNvPr id="4" name="Slide Number Placeholder 3"/>
          <p:cNvSpPr>
            <a:spLocks noGrp="1"/>
          </p:cNvSpPr>
          <p:nvPr>
            <p:ph type="sldNum" sz="quarter" idx="10"/>
          </p:nvPr>
        </p:nvSpPr>
        <p:spPr/>
        <p:txBody>
          <a:bodyPr/>
          <a:lstStyle/>
          <a:p>
            <a:fld id="{55AD3894-DE28-4F0A-BEDF-D92DC160B24F}" type="slidenum">
              <a:rPr lang="en-US" smtClean="0"/>
              <a:t>12</a:t>
            </a:fld>
            <a:endParaRPr lang="en-US"/>
          </a:p>
        </p:txBody>
      </p:sp>
    </p:spTree>
    <p:extLst>
      <p:ext uri="{BB962C8B-B14F-4D97-AF65-F5344CB8AC3E}">
        <p14:creationId xmlns:p14="http://schemas.microsoft.com/office/powerpoint/2010/main" val="170098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628650" lvl="1" indent="-171450">
              <a:buFont typeface="Arial" panose="020B0604020202020204" pitchFamily="34" charset="0"/>
              <a:buChar char="•"/>
            </a:pPr>
            <a:r>
              <a:rPr lang="en-US" dirty="0"/>
              <a:t>Step 3 discusses the coding of input data to create a base model. The goal of base model development is a model that is verifiable, reproducible, and accurate.</a:t>
            </a:r>
          </a:p>
          <a:p>
            <a:pPr marL="628650" lvl="1" indent="-171450">
              <a:buFont typeface="Arial" panose="020B0604020202020204" pitchFamily="34" charset="0"/>
              <a:buChar char="•"/>
            </a:pPr>
            <a:r>
              <a:rPr lang="en-US" dirty="0"/>
              <a:t>It is a complex and time-consuming task with steps that are specific to the software used to perform the microsimulation analysis. The details of model development are best covered in software-specific user’s guides.</a:t>
            </a:r>
          </a:p>
          <a:p>
            <a:pPr marL="628650" lvl="1" indent="-171450">
              <a:buFont typeface="Arial" panose="020B0604020202020204" pitchFamily="34" charset="0"/>
              <a:buChar char="•"/>
            </a:pPr>
            <a:r>
              <a:rPr lang="en-US" dirty="0"/>
              <a:t>For this reason, the development process may vary. In the guide, we only provide a general outline of the model development task.</a:t>
            </a:r>
          </a:p>
        </p:txBody>
      </p:sp>
      <p:sp>
        <p:nvSpPr>
          <p:cNvPr id="4" name="Slide Number Placeholder 3"/>
          <p:cNvSpPr>
            <a:spLocks noGrp="1"/>
          </p:cNvSpPr>
          <p:nvPr>
            <p:ph type="sldNum" sz="quarter" idx="10"/>
          </p:nvPr>
        </p:nvSpPr>
        <p:spPr/>
        <p:txBody>
          <a:bodyPr/>
          <a:lstStyle/>
          <a:p>
            <a:fld id="{55AD3894-DE28-4F0A-BEDF-D92DC160B24F}" type="slidenum">
              <a:rPr lang="en-US" smtClean="0"/>
              <a:t>13</a:t>
            </a:fld>
            <a:endParaRPr lang="en-US"/>
          </a:p>
        </p:txBody>
      </p:sp>
    </p:spTree>
    <p:extLst>
      <p:ext uri="{BB962C8B-B14F-4D97-AF65-F5344CB8AC3E}">
        <p14:creationId xmlns:p14="http://schemas.microsoft.com/office/powerpoint/2010/main" val="179600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628650" lvl="1" indent="-171450">
              <a:buFont typeface="Arial" panose="020B0604020202020204" pitchFamily="34" charset="0"/>
              <a:buChar char="•"/>
            </a:pPr>
            <a:r>
              <a:rPr lang="en-US" dirty="0"/>
              <a:t>Step 4 presents error-checking methods. The error-checking task is necessary to identify and correct model coding errors so that they do not interfere with the model calibration task. </a:t>
            </a:r>
          </a:p>
          <a:p>
            <a:pPr marL="628650" lvl="1" indent="-171450">
              <a:buFont typeface="Arial" panose="020B0604020202020204" pitchFamily="34" charset="0"/>
              <a:buChar char="•"/>
            </a:pPr>
            <a:r>
              <a:rPr lang="en-US" dirty="0"/>
              <a:t>Coding errors can distort the model calibration process and cause the analyst to adopt incorrect values for the calibration parameters. </a:t>
            </a:r>
          </a:p>
          <a:p>
            <a:pPr marL="628650" lvl="1" indent="-171450">
              <a:buFont typeface="Arial" panose="020B0604020202020204" pitchFamily="34" charset="0"/>
              <a:buChar char="•"/>
            </a:pPr>
            <a:r>
              <a:rPr lang="en-US" dirty="0"/>
              <a:t>Error checking involves various tests of the coded network and the demand data to identify input coding errors.</a:t>
            </a:r>
          </a:p>
        </p:txBody>
      </p:sp>
      <p:sp>
        <p:nvSpPr>
          <p:cNvPr id="4" name="Slide Number Placeholder 3"/>
          <p:cNvSpPr>
            <a:spLocks noGrp="1"/>
          </p:cNvSpPr>
          <p:nvPr>
            <p:ph type="sldNum" sz="quarter" idx="10"/>
          </p:nvPr>
        </p:nvSpPr>
        <p:spPr/>
        <p:txBody>
          <a:bodyPr/>
          <a:lstStyle/>
          <a:p>
            <a:fld id="{55AD3894-DE28-4F0A-BEDF-D92DC160B24F}" type="slidenum">
              <a:rPr lang="en-US" smtClean="0"/>
              <a:t>14</a:t>
            </a:fld>
            <a:endParaRPr lang="en-US"/>
          </a:p>
        </p:txBody>
      </p:sp>
    </p:spTree>
    <p:extLst>
      <p:ext uri="{BB962C8B-B14F-4D97-AF65-F5344CB8AC3E}">
        <p14:creationId xmlns:p14="http://schemas.microsoft.com/office/powerpoint/2010/main" val="1914962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628650" lvl="1" indent="-171450">
              <a:buFont typeface="Arial" panose="020B0604020202020204" pitchFamily="34" charset="0"/>
              <a:buChar char="•"/>
            </a:pPr>
            <a:r>
              <a:rPr lang="en-US" dirty="0"/>
              <a:t>Step 5 provides guidance on a systematic calibration of the error-free base model developed in Step 4 to reproduce observed throughput and other performance measures in travel conditions characterized in Step 2.</a:t>
            </a:r>
          </a:p>
          <a:p>
            <a:pPr marL="628650" lvl="1" indent="-171450">
              <a:buFont typeface="Arial" panose="020B0604020202020204" pitchFamily="34" charset="0"/>
              <a:buChar char="•"/>
            </a:pPr>
            <a:r>
              <a:rPr lang="en-US" dirty="0"/>
              <a:t>This step is also one of the major updates in the 2018 guide. There will be some hands-on exercise for the participants to learn the updated model calibration process.</a:t>
            </a:r>
          </a:p>
        </p:txBody>
      </p:sp>
      <p:sp>
        <p:nvSpPr>
          <p:cNvPr id="4" name="Slide Number Placeholder 3"/>
          <p:cNvSpPr>
            <a:spLocks noGrp="1"/>
          </p:cNvSpPr>
          <p:nvPr>
            <p:ph type="sldNum" sz="quarter" idx="10"/>
          </p:nvPr>
        </p:nvSpPr>
        <p:spPr/>
        <p:txBody>
          <a:bodyPr/>
          <a:lstStyle/>
          <a:p>
            <a:fld id="{55AD3894-DE28-4F0A-BEDF-D92DC160B24F}" type="slidenum">
              <a:rPr lang="en-US" smtClean="0"/>
              <a:t>15</a:t>
            </a:fld>
            <a:endParaRPr lang="en-US"/>
          </a:p>
        </p:txBody>
      </p:sp>
    </p:spTree>
    <p:extLst>
      <p:ext uri="{BB962C8B-B14F-4D97-AF65-F5344CB8AC3E}">
        <p14:creationId xmlns:p14="http://schemas.microsoft.com/office/powerpoint/2010/main" val="238235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Please note that calibrating against traffic count data on every link in the network is not recommended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data-scarce technique borrowed from static planning model calibration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Calibration is focused on having the simulation suitably match the rise and fall of key performance measures.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this module, we will focus on the three key steps in calibration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continue to move forward with calibration using the clusters identified in module 3 from the Alligator City example problem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268737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define 4 new criteria.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All four criteria must be met.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the model fails any one of the four criteria for any key measure, route or location, then you need to go back to adjusting model parameters.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the model meets all the four criteria for every key measure and associated route/location, then the model is calibrated.</a:t>
            </a:r>
          </a:p>
          <a:p>
            <a:endParaRPr lang="en-US" dirty="0"/>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350841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representative day is the analysts’ friend as it is a practical observed set of conditions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from a single day is likely to be internally consistent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Incidents have real localized impacts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data are averaged or created by stitching together data from multiple years calibration can in some cases, be impossible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Leads to a trap where calibration goes on and on until project resources are exhausted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Exactly one representative day identified for each cluster</a:t>
            </a:r>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149797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good representative day is a day that best reflects the kind of travel conditions seen across the cluster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seeking something near an average is not problematic</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Still a real day, but the real day that is closest to the center of the cluster</a:t>
            </a:r>
          </a:p>
          <a:p>
            <a:endParaRPr lang="en-US" dirty="0"/>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153164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r>
              <a:rPr lang="en-US" dirty="0"/>
              <a:t>The 2018 Volume III Update focuses on the following goals listed on this slide.</a:t>
            </a:r>
          </a:p>
          <a:p>
            <a:endParaRPr lang="en-US" dirty="0"/>
          </a:p>
        </p:txBody>
      </p:sp>
      <p:sp>
        <p:nvSpPr>
          <p:cNvPr id="4" name="Slide Number Placeholder 3"/>
          <p:cNvSpPr>
            <a:spLocks noGrp="1"/>
          </p:cNvSpPr>
          <p:nvPr>
            <p:ph type="sldNum" sz="quarter" idx="10"/>
          </p:nvPr>
        </p:nvSpPr>
        <p:spPr/>
        <p:txBody>
          <a:bodyPr/>
          <a:lstStyle/>
          <a:p>
            <a:fld id="{55AD3894-DE28-4F0A-BEDF-D92DC160B24F}" type="slidenum">
              <a:rPr lang="en-US" smtClean="0"/>
              <a:t>2</a:t>
            </a:fld>
            <a:endParaRPr lang="en-US"/>
          </a:p>
        </p:txBody>
      </p:sp>
    </p:spTree>
    <p:extLst>
      <p:ext uri="{BB962C8B-B14F-4D97-AF65-F5344CB8AC3E}">
        <p14:creationId xmlns:p14="http://schemas.microsoft.com/office/powerpoint/2010/main" val="2308654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628650" lvl="1" indent="-171450">
              <a:buFont typeface="Arial" panose="020B0604020202020204" pitchFamily="34" charset="0"/>
              <a:buChar char="•"/>
            </a:pPr>
            <a:r>
              <a:rPr lang="en-US" dirty="0"/>
              <a:t>We develop models (envelopes) for representative days in each cluster. </a:t>
            </a:r>
          </a:p>
          <a:p>
            <a:pPr marL="628650" lvl="1" indent="-171450">
              <a:buFont typeface="Arial" panose="020B0604020202020204" pitchFamily="34" charset="0"/>
              <a:buChar char="•"/>
            </a:pPr>
            <a:r>
              <a:rPr lang="en-US" dirty="0"/>
              <a:t>Then we calibrate each model against four newly-identified calibration criteria.</a:t>
            </a:r>
          </a:p>
          <a:p>
            <a:pPr marL="628650" lvl="1" indent="-171450">
              <a:buFont typeface="Arial" panose="020B0604020202020204" pitchFamily="34" charset="0"/>
              <a:buChar char="•"/>
            </a:pPr>
            <a:r>
              <a:rPr lang="en-US" dirty="0"/>
              <a:t>If a model meets all four criteria for every measure and associated route/location, then the model is calibrated.</a:t>
            </a:r>
          </a:p>
          <a:p>
            <a:pPr marL="628650" lvl="1" indent="-171450">
              <a:buFont typeface="Arial" panose="020B0604020202020204" pitchFamily="34" charset="0"/>
              <a:buChar char="•"/>
            </a:pPr>
            <a:r>
              <a:rPr lang="en-US" dirty="0"/>
              <a:t>Instead of picking one “normal averaged day”, in the graphic we have three day that can be much a better representation of the system.</a:t>
            </a:r>
          </a:p>
          <a:p>
            <a:endParaRPr lang="en-US" dirty="0"/>
          </a:p>
        </p:txBody>
      </p:sp>
      <p:sp>
        <p:nvSpPr>
          <p:cNvPr id="4" name="Slide Number Placeholder 3"/>
          <p:cNvSpPr>
            <a:spLocks noGrp="1"/>
          </p:cNvSpPr>
          <p:nvPr>
            <p:ph type="sldNum" sz="quarter" idx="10"/>
          </p:nvPr>
        </p:nvSpPr>
        <p:spPr/>
        <p:txBody>
          <a:bodyPr/>
          <a:lstStyle/>
          <a:p>
            <a:fld id="{55AD3894-DE28-4F0A-BEDF-D92DC160B24F}" type="slidenum">
              <a:rPr lang="en-US" smtClean="0"/>
              <a:t>20</a:t>
            </a:fld>
            <a:endParaRPr lang="en-US"/>
          </a:p>
        </p:txBody>
      </p:sp>
    </p:spTree>
    <p:extLst>
      <p:ext uri="{BB962C8B-B14F-4D97-AF65-F5344CB8AC3E}">
        <p14:creationId xmlns:p14="http://schemas.microsoft.com/office/powerpoint/2010/main" val="2153966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Once we have a representative day, we can start building variation envelopes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an envelope for each route/location and measure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envelopes have two components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“thick” band </a:t>
            </a:r>
            <a:r>
              <a:rPr lang="en-US" dirty="0">
                <a:latin typeface="Calibri" pitchFamily="34" charset="0"/>
                <a:ea typeface="ＭＳ Ｐゴシック" pitchFamily="34" charset="-128"/>
                <a:cs typeface="Calibri" pitchFamily="34" charset="0"/>
              </a:rPr>
              <a:t>around the representative day</a:t>
            </a:r>
            <a:endParaRPr lang="en-US"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“thin” band </a:t>
            </a:r>
            <a:r>
              <a:rPr lang="en-US" dirty="0">
                <a:latin typeface="Calibri" pitchFamily="34" charset="0"/>
                <a:ea typeface="ＭＳ Ｐゴシック" pitchFamily="34" charset="-128"/>
                <a:cs typeface="Calibri" pitchFamily="34" charset="0"/>
              </a:rPr>
              <a:t>around the representative day</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use each differently when it comes time to assess whether simulation results meet the calibration criteria</a:t>
            </a:r>
          </a:p>
          <a:p>
            <a:endParaRPr lang="en-US" dirty="0"/>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453353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how the thick and thin bands are plotted for the Komodo Tunnel route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time periods have more natural variation than others</a:t>
            </a:r>
          </a:p>
          <a:p>
            <a:endParaRPr lang="en-US" dirty="0"/>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2308390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we have the variation envelopes and are ready to see if our simulation has produced results that meet our calibration criteria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four criteria must be met</a:t>
            </a:r>
          </a:p>
          <a:p>
            <a:endParaRPr lang="en-US" dirty="0"/>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3508418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Visual inspection is a good way to see if this criterion is met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that if there are fewer than 20 time slices, at most one value may be outside the 2-sigma envelope</a:t>
            </a:r>
          </a:p>
          <a:p>
            <a:endParaRPr lang="en-US" dirty="0"/>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4180360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Visual inspection is a good way to see if this criterion is met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Generally, if criterion 2 is not met, then criterion 3 is also not met</a:t>
            </a:r>
          </a:p>
          <a:p>
            <a:endParaRPr lang="en-US" dirty="0"/>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3510854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criterion is best calculated in a separate routine or spreadsheet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goal is to make sure the simulated day has the same (or less) error than the cluster variation</a:t>
            </a:r>
          </a:p>
          <a:p>
            <a:endParaRPr lang="en-US" dirty="0"/>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3069361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criterion is best calculated in a separate routine or spreadsheet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goal is to make sure the simulated day is not consistently an over- or under- estimator of the representative day</a:t>
            </a:r>
          </a:p>
          <a:p>
            <a:endParaRPr lang="en-US" dirty="0"/>
          </a:p>
        </p:txBody>
      </p:sp>
      <p:sp>
        <p:nvSpPr>
          <p:cNvPr id="4" name="Date Placeholder 3"/>
          <p:cNvSpPr>
            <a:spLocks noGrp="1"/>
          </p:cNvSpPr>
          <p:nvPr>
            <p:ph type="dt" idx="10"/>
          </p:nvPr>
        </p:nvSpPr>
        <p:spPr/>
        <p:txBody>
          <a:bodyPr/>
          <a:lstStyle/>
          <a:p>
            <a:r>
              <a:rPr lang="en-US"/>
              <a:t>4/12/2018</a:t>
            </a:r>
          </a:p>
        </p:txBody>
      </p:sp>
    </p:spTree>
    <p:extLst>
      <p:ext uri="{BB962C8B-B14F-4D97-AF65-F5344CB8AC3E}">
        <p14:creationId xmlns:p14="http://schemas.microsoft.com/office/powerpoint/2010/main" val="2642074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628650" lvl="1" indent="-171450">
              <a:buFont typeface="Arial" panose="020B0604020202020204" pitchFamily="34" charset="0"/>
              <a:buChar char="•"/>
            </a:pPr>
            <a:r>
              <a:rPr lang="en-US" sz="1200" dirty="0"/>
              <a:t>Step 6 explains how to use microsimulation models in a well-designed experiment to support an analysis of alternative improvements proposed for the modeled transportation system.</a:t>
            </a:r>
          </a:p>
          <a:p>
            <a:pPr marL="628650" lvl="1" indent="-171450">
              <a:buFont typeface="Arial" panose="020B0604020202020204" pitchFamily="34" charset="0"/>
              <a:buChar char="•"/>
            </a:pPr>
            <a:r>
              <a:rPr lang="en-US" sz="1200" dirty="0"/>
              <a:t>The various improvement alternatives are coded into the simulation model representing each travel condition.</a:t>
            </a:r>
          </a:p>
          <a:p>
            <a:pPr marL="628650" lvl="1" indent="-171450">
              <a:buFont typeface="Arial" panose="020B0604020202020204" pitchFamily="34" charset="0"/>
              <a:buChar char="•"/>
            </a:pPr>
            <a:r>
              <a:rPr lang="en-US" sz="1200" dirty="0"/>
              <a:t>A statistical test is then performed to determine whether any differences between two alternatives are statistically significant.</a:t>
            </a:r>
          </a:p>
          <a:p>
            <a:pPr marL="628650" lvl="1" indent="-171450">
              <a:buFont typeface="Arial" panose="020B0604020202020204" pitchFamily="34" charset="0"/>
              <a:buChar char="•"/>
            </a:pPr>
            <a:r>
              <a:rPr lang="en-US" dirty="0"/>
              <a:t>This step is also one of the major updates in the 2018 guide. There will be some hands-on exercise for the participants to learn the updated alternative analysis process.</a:t>
            </a:r>
            <a:endParaRPr lang="en-US" sz="1200" dirty="0"/>
          </a:p>
        </p:txBody>
      </p:sp>
      <p:sp>
        <p:nvSpPr>
          <p:cNvPr id="4" name="Slide Number Placeholder 3"/>
          <p:cNvSpPr>
            <a:spLocks noGrp="1"/>
          </p:cNvSpPr>
          <p:nvPr>
            <p:ph type="sldNum" sz="quarter" idx="10"/>
          </p:nvPr>
        </p:nvSpPr>
        <p:spPr/>
        <p:txBody>
          <a:bodyPr/>
          <a:lstStyle/>
          <a:p>
            <a:fld id="{55AD3894-DE28-4F0A-BEDF-D92DC160B24F}" type="slidenum">
              <a:rPr lang="en-US" smtClean="0"/>
              <a:t>28</a:t>
            </a:fld>
            <a:endParaRPr lang="en-US"/>
          </a:p>
        </p:txBody>
      </p:sp>
    </p:spTree>
    <p:extLst>
      <p:ext uri="{BB962C8B-B14F-4D97-AF65-F5344CB8AC3E}">
        <p14:creationId xmlns:p14="http://schemas.microsoft.com/office/powerpoint/2010/main" val="2760566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r>
              <a:rPr lang="en-US" dirty="0"/>
              <a:t>: Step 1 is about representing the alternatives. You need to start the conversation early with the project team. Find out what exactly is being implemented in each alternative. Try to represent that in the model.</a:t>
            </a:r>
          </a:p>
        </p:txBody>
      </p:sp>
      <p:sp>
        <p:nvSpPr>
          <p:cNvPr id="4" name="Slide Number Placeholder 3"/>
          <p:cNvSpPr>
            <a:spLocks noGrp="1"/>
          </p:cNvSpPr>
          <p:nvPr>
            <p:ph type="sldNum" sz="quarter" idx="10"/>
          </p:nvPr>
        </p:nvSpPr>
        <p:spPr/>
        <p:txBody>
          <a:bodyPr/>
          <a:lstStyle/>
          <a:p>
            <a:fld id="{55AD3894-DE28-4F0A-BEDF-D92DC160B24F}" type="slidenum">
              <a:rPr lang="en-US" smtClean="0"/>
              <a:t>29</a:t>
            </a:fld>
            <a:endParaRPr lang="en-US"/>
          </a:p>
        </p:txBody>
      </p:sp>
    </p:spTree>
    <p:extLst>
      <p:ext uri="{BB962C8B-B14F-4D97-AF65-F5344CB8AC3E}">
        <p14:creationId xmlns:p14="http://schemas.microsoft.com/office/powerpoint/2010/main" val="266392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628650" lvl="1" indent="-171450">
              <a:buFont typeface="Arial" panose="020B0604020202020204" pitchFamily="34" charset="0"/>
              <a:buChar char="•"/>
            </a:pPr>
            <a:r>
              <a:rPr lang="en-US" dirty="0"/>
              <a:t>Pre-2004, data were relatively scarce, and simulation analysts were often forced to rely on a set of vehicle count data limited to some larger facilities within the system.</a:t>
            </a:r>
          </a:p>
          <a:p>
            <a:pPr marL="628650" lvl="1" indent="-171450">
              <a:buFont typeface="Arial" panose="020B0604020202020204" pitchFamily="34" charset="0"/>
              <a:buChar char="•"/>
            </a:pPr>
            <a:r>
              <a:rPr lang="en-US" dirty="0"/>
              <a:t>In this era, notions of microsimulation calibration were adapted from travel demand forecasting methods and targeted the accurate reflection of average vehicle counts at detector locations within the network. </a:t>
            </a:r>
          </a:p>
          <a:p>
            <a:pPr marL="628650" lvl="1" indent="-171450">
              <a:buFont typeface="Arial" panose="020B0604020202020204" pitchFamily="34" charset="0"/>
              <a:buChar char="•"/>
            </a:pPr>
            <a:r>
              <a:rPr lang="en-US" dirty="0"/>
              <a:t>New forms of time-dynamic data are now available but often ignored or ineffectively incorporated within simulation studies.</a:t>
            </a:r>
          </a:p>
          <a:p>
            <a:pPr marL="628650" lvl="1" indent="-171450">
              <a:buFont typeface="Arial" panose="020B0604020202020204" pitchFamily="34" charset="0"/>
              <a:buChar char="•"/>
            </a:pPr>
            <a:r>
              <a:rPr lang="en-US" dirty="0"/>
              <a:t>Therefore, we propose a data-driven, statistical method that leverages new integrated data sources and enables </a:t>
            </a:r>
            <a:r>
              <a:rPr lang="en-US"/>
              <a:t>systematic analysis in the reliability </a:t>
            </a:r>
            <a:r>
              <a:rPr lang="en-US" dirty="0"/>
              <a:t>space.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AD3894-DE28-4F0A-BEDF-D92DC160B24F}" type="slidenum">
              <a:rPr lang="en-US" smtClean="0"/>
              <a:t>3</a:t>
            </a:fld>
            <a:endParaRPr lang="en-US"/>
          </a:p>
        </p:txBody>
      </p:sp>
    </p:spTree>
    <p:extLst>
      <p:ext uri="{BB962C8B-B14F-4D97-AF65-F5344CB8AC3E}">
        <p14:creationId xmlns:p14="http://schemas.microsoft.com/office/powerpoint/2010/main" val="2195676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r>
              <a:rPr lang="en-US" sz="1200" kern="1200" dirty="0">
                <a:solidFill>
                  <a:schemeClr val="tx1"/>
                </a:solidFill>
                <a:effectLst/>
                <a:latin typeface="+mn-lt"/>
                <a:ea typeface="+mn-ea"/>
                <a:cs typeface="+mn-cs"/>
              </a:rPr>
              <a:t>In step 2, you will run the simulation models.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Microsimulation models represent non-uniform driver behaviors for decisions through use of random numbers.</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How do we account for the impacts of the randomness? We can run the model associated with each alternative and travel condition multiple times using different random seeds.</a:t>
            </a:r>
          </a:p>
          <a:p>
            <a:endParaRPr lang="en-US" b="1" dirty="0"/>
          </a:p>
        </p:txBody>
      </p:sp>
      <p:sp>
        <p:nvSpPr>
          <p:cNvPr id="4" name="Slide Number Placeholder 3"/>
          <p:cNvSpPr>
            <a:spLocks noGrp="1"/>
          </p:cNvSpPr>
          <p:nvPr>
            <p:ph type="sldNum" sz="quarter" idx="10"/>
          </p:nvPr>
        </p:nvSpPr>
        <p:spPr/>
        <p:txBody>
          <a:bodyPr/>
          <a:lstStyle/>
          <a:p>
            <a:fld id="{55AD3894-DE28-4F0A-BEDF-D92DC160B24F}" type="slidenum">
              <a:rPr lang="en-US" smtClean="0"/>
              <a:t>30</a:t>
            </a:fld>
            <a:endParaRPr lang="en-US"/>
          </a:p>
        </p:txBody>
      </p:sp>
    </p:spTree>
    <p:extLst>
      <p:ext uri="{BB962C8B-B14F-4D97-AF65-F5344CB8AC3E}">
        <p14:creationId xmlns:p14="http://schemas.microsoft.com/office/powerpoint/2010/main" val="3904990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 </a:t>
            </a:r>
            <a:r>
              <a:rPr lang="en-US" sz="1200" kern="1200" dirty="0">
                <a:solidFill>
                  <a:schemeClr val="tx1"/>
                </a:solidFill>
                <a:effectLst/>
                <a:latin typeface="+mn-lt"/>
                <a:ea typeface="+mn-ea"/>
                <a:cs typeface="+mn-cs"/>
              </a:rPr>
              <a:t>The next question is how many runs do we need? It needs to be large enough that we have enough confidence that the random variation in the simulation has been accounted for. But it should be bounded by the random variation in the observed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equation for estimating the required number of runs. We will look into two of the parameters in more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let’s look at confidence level.  95% is a traditional default to use.  However, it may not always be the best value for every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a:t>
            </a:r>
            <a:r>
              <a:rPr lang="en-US" sz="1200" kern="1200">
                <a:solidFill>
                  <a:schemeClr val="tx1"/>
                </a:solidFill>
                <a:effectLst/>
                <a:latin typeface="+mn-lt"/>
                <a:ea typeface="+mn-ea"/>
                <a:cs typeface="+mn-cs"/>
              </a:rPr>
              <a:t>also discuss </a:t>
            </a:r>
            <a:r>
              <a:rPr lang="en-US" sz="1200" kern="1200" dirty="0">
                <a:solidFill>
                  <a:schemeClr val="tx1"/>
                </a:solidFill>
                <a:effectLst/>
                <a:latin typeface="+mn-lt"/>
                <a:ea typeface="+mn-ea"/>
                <a:cs typeface="+mn-cs"/>
              </a:rPr>
              <a:t>tolerance error</a:t>
            </a:r>
            <a:r>
              <a:rPr lang="en-US" sz="1200" kern="1200">
                <a:solidFill>
                  <a:schemeClr val="tx1"/>
                </a:solidFill>
                <a:effectLst/>
                <a:latin typeface="+mn-lt"/>
                <a:ea typeface="+mn-ea"/>
                <a:cs typeface="+mn-cs"/>
              </a:rPr>
              <a:t>, 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AD3894-DE28-4F0A-BEDF-D92DC160B24F}" type="slidenum">
              <a:rPr lang="en-US" smtClean="0"/>
              <a:t>31</a:t>
            </a:fld>
            <a:endParaRPr lang="en-US"/>
          </a:p>
        </p:txBody>
      </p:sp>
    </p:spTree>
    <p:extLst>
      <p:ext uri="{BB962C8B-B14F-4D97-AF65-F5344CB8AC3E}">
        <p14:creationId xmlns:p14="http://schemas.microsoft.com/office/powerpoint/2010/main" val="3541676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r>
              <a:rPr lang="en-US" sz="1200" kern="1200" dirty="0">
                <a:solidFill>
                  <a:schemeClr val="tx1"/>
                </a:solidFill>
                <a:effectLst/>
                <a:latin typeface="+mn-lt"/>
                <a:ea typeface="+mn-ea"/>
                <a:cs typeface="+mn-cs"/>
              </a:rPr>
              <a:t>Step 4 is to perform hypothesis testing. You need to set up the hypotheses based on the evidence from the sample or the simulation runs in our case.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the simulation runs show that Alternative 1 mean is less than Alternative 2 mean, then you should pick the first set of hypotheses (What you see from the runs corresponds to the Alternate Hypothesis). If Alternative 1 mean 1 is greater than Alternative 2 mean, then pick the second set. </a:t>
            </a:r>
          </a:p>
          <a:p>
            <a:endParaRPr lang="en-US" b="0" dirty="0"/>
          </a:p>
          <a:p>
            <a:r>
              <a:rPr lang="en-US" b="0" dirty="0"/>
              <a:t>Next we will discuss how pooled variance, which is in the denominator of </a:t>
            </a:r>
            <a:r>
              <a:rPr lang="en-US" b="0"/>
              <a:t>the equation, </a:t>
            </a:r>
            <a:r>
              <a:rPr lang="en-US" b="0" dirty="0"/>
              <a:t>will be computed.</a:t>
            </a:r>
          </a:p>
          <a:p>
            <a:endParaRPr lang="en-US" b="1" dirty="0"/>
          </a:p>
        </p:txBody>
      </p:sp>
      <p:sp>
        <p:nvSpPr>
          <p:cNvPr id="4" name="Slide Number Placeholder 3"/>
          <p:cNvSpPr>
            <a:spLocks noGrp="1"/>
          </p:cNvSpPr>
          <p:nvPr>
            <p:ph type="sldNum" sz="quarter" idx="10"/>
          </p:nvPr>
        </p:nvSpPr>
        <p:spPr/>
        <p:txBody>
          <a:bodyPr/>
          <a:lstStyle/>
          <a:p>
            <a:fld id="{55AD3894-DE28-4F0A-BEDF-D92DC160B24F}" type="slidenum">
              <a:rPr lang="en-US" smtClean="0"/>
              <a:t>32</a:t>
            </a:fld>
            <a:endParaRPr lang="en-US"/>
          </a:p>
        </p:txBody>
      </p:sp>
    </p:spTree>
    <p:extLst>
      <p:ext uri="{BB962C8B-B14F-4D97-AF65-F5344CB8AC3E}">
        <p14:creationId xmlns:p14="http://schemas.microsoft.com/office/powerpoint/2010/main" val="1362718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 </a:t>
            </a:r>
            <a:r>
              <a:rPr lang="en-US" sz="1200" kern="1200" dirty="0">
                <a:solidFill>
                  <a:schemeClr val="tx1"/>
                </a:solidFill>
                <a:effectLst/>
                <a:latin typeface="+mn-lt"/>
                <a:ea typeface="+mn-ea"/>
                <a:cs typeface="+mn-cs"/>
              </a:rPr>
              <a:t>We need to account for any uncertainty in forecasts of demand and capacity or assumptions made about driver behaviors, vehicle population, or changes in the system or network outside of the study area that may have an impact. </a:t>
            </a:r>
          </a:p>
          <a:p>
            <a:endParaRPr lang="en-US" b="1" dirty="0"/>
          </a:p>
        </p:txBody>
      </p:sp>
      <p:sp>
        <p:nvSpPr>
          <p:cNvPr id="4" name="Slide Number Placeholder 3"/>
          <p:cNvSpPr>
            <a:spLocks noGrp="1"/>
          </p:cNvSpPr>
          <p:nvPr>
            <p:ph type="sldNum" sz="quarter" idx="10"/>
          </p:nvPr>
        </p:nvSpPr>
        <p:spPr/>
        <p:txBody>
          <a:bodyPr/>
          <a:lstStyle/>
          <a:p>
            <a:fld id="{55AD3894-DE28-4F0A-BEDF-D92DC160B24F}" type="slidenum">
              <a:rPr lang="en-US" smtClean="0"/>
              <a:t>33</a:t>
            </a:fld>
            <a:endParaRPr lang="en-US"/>
          </a:p>
        </p:txBody>
      </p:sp>
    </p:spTree>
    <p:extLst>
      <p:ext uri="{BB962C8B-B14F-4D97-AF65-F5344CB8AC3E}">
        <p14:creationId xmlns:p14="http://schemas.microsoft.com/office/powerpoint/2010/main" val="2441622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628650" lvl="1" indent="-171450">
              <a:buFont typeface="Arial" panose="020B0604020202020204" pitchFamily="34" charset="0"/>
              <a:buChar char="•"/>
            </a:pPr>
            <a:r>
              <a:rPr lang="en-US" dirty="0"/>
              <a:t>Step 7 provides guidance on the documentation of microsimulation model analysis. This step involves summarizing the analytical results in a final report and documenting the analytical approach in a technical document.</a:t>
            </a:r>
          </a:p>
          <a:p>
            <a:pPr marL="628650" lvl="1" indent="-171450">
              <a:buFont typeface="Arial" panose="020B0604020202020204" pitchFamily="34" charset="0"/>
              <a:buChar char="•"/>
            </a:pPr>
            <a:r>
              <a:rPr lang="en-US" dirty="0"/>
              <a:t>This step may also include presentation of study results to technical supervisors, elected officials, and the general public. The final report presents the analytical results in a form that is readily understandable by the decision makers for the project. </a:t>
            </a:r>
          </a:p>
          <a:p>
            <a:pPr marL="628650" lvl="1" indent="-171450">
              <a:buFont typeface="Arial" panose="020B0604020202020204" pitchFamily="34" charset="0"/>
              <a:buChar char="•"/>
            </a:pPr>
            <a:r>
              <a:rPr lang="en-US" dirty="0"/>
              <a:t>The effort involved in summarizing the results for the final report should not be underestimated, since microsimulation models produce a wealth of numerical output that must be tabulated and summarized.</a:t>
            </a:r>
          </a:p>
        </p:txBody>
      </p:sp>
      <p:sp>
        <p:nvSpPr>
          <p:cNvPr id="4" name="Slide Number Placeholder 3"/>
          <p:cNvSpPr>
            <a:spLocks noGrp="1"/>
          </p:cNvSpPr>
          <p:nvPr>
            <p:ph type="sldNum" sz="quarter" idx="10"/>
          </p:nvPr>
        </p:nvSpPr>
        <p:spPr/>
        <p:txBody>
          <a:bodyPr/>
          <a:lstStyle/>
          <a:p>
            <a:fld id="{55AD3894-DE28-4F0A-BEDF-D92DC160B24F}" type="slidenum">
              <a:rPr lang="en-US" smtClean="0"/>
              <a:t>34</a:t>
            </a:fld>
            <a:endParaRPr lang="en-US"/>
          </a:p>
        </p:txBody>
      </p:sp>
    </p:spTree>
    <p:extLst>
      <p:ext uri="{BB962C8B-B14F-4D97-AF65-F5344CB8AC3E}">
        <p14:creationId xmlns:p14="http://schemas.microsoft.com/office/powerpoint/2010/main" val="296557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pPr marL="628650" lvl="1" indent="-171450">
              <a:buFont typeface="Arial" panose="020B0604020202020204" pitchFamily="34" charset="0"/>
              <a:buChar char="•"/>
            </a:pPr>
            <a:r>
              <a:rPr lang="en-US" dirty="0"/>
              <a:t>Microsimulation can provide the analyst with valuable information on the performance of the existing transportation system and potential improvements. However, microsimulation can also be a time-consuming and resource-intensive activity.</a:t>
            </a:r>
          </a:p>
          <a:p>
            <a:pPr marL="628650" lvl="1" indent="-171450">
              <a:buFont typeface="Arial" panose="020B0604020202020204" pitchFamily="34" charset="0"/>
              <a:buChar char="•"/>
            </a:pPr>
            <a:r>
              <a:rPr lang="en-US" dirty="0"/>
              <a:t>The key to planning and conducting an effective (and cost-effective) microsimulation analysis revolves around a set of guiding principles listed on this slide.</a:t>
            </a:r>
          </a:p>
        </p:txBody>
      </p:sp>
      <p:sp>
        <p:nvSpPr>
          <p:cNvPr id="4" name="Slide Number Placeholder 3"/>
          <p:cNvSpPr>
            <a:spLocks noGrp="1"/>
          </p:cNvSpPr>
          <p:nvPr>
            <p:ph type="sldNum" sz="quarter" idx="10"/>
          </p:nvPr>
        </p:nvSpPr>
        <p:spPr/>
        <p:txBody>
          <a:bodyPr/>
          <a:lstStyle/>
          <a:p>
            <a:fld id="{55AD3894-DE28-4F0A-BEDF-D92DC160B24F}" type="slidenum">
              <a:rPr lang="en-US" smtClean="0"/>
              <a:t>4</a:t>
            </a:fld>
            <a:endParaRPr lang="en-US"/>
          </a:p>
        </p:txBody>
      </p:sp>
    </p:spTree>
    <p:extLst>
      <p:ext uri="{BB962C8B-B14F-4D97-AF65-F5344CB8AC3E}">
        <p14:creationId xmlns:p14="http://schemas.microsoft.com/office/powerpoint/2010/main" val="255708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pPr marL="628650" lvl="1" indent="-171450">
              <a:buFont typeface="Arial" panose="020B0604020202020204" pitchFamily="34" charset="0"/>
              <a:buChar char="•"/>
            </a:pPr>
            <a:r>
              <a:rPr lang="en-US" dirty="0"/>
              <a:t>The overall process for developing and applying a microsimulation model to a specific transportation analysis problem consists of seven major tasks.</a:t>
            </a:r>
          </a:p>
          <a:p>
            <a:pPr marL="628650" lvl="1" indent="-171450">
              <a:buFont typeface="Arial" panose="020B0604020202020204" pitchFamily="34" charset="0"/>
              <a:buChar char="•"/>
            </a:pPr>
            <a:r>
              <a:rPr lang="en-US" dirty="0"/>
              <a:t>In order to meet the goals of the update, the 2018 update retains the general structure and intent of the main sections of the 2004 guidebook, with updated materials throughout the document. Significantly enhanced and detailed technical guidance has been included in chapters dealing with data collection and analysis (Chapter 2), model calibration (Chapter 5), and alternatives analysis (Chapter 6). </a:t>
            </a:r>
          </a:p>
        </p:txBody>
      </p:sp>
      <p:sp>
        <p:nvSpPr>
          <p:cNvPr id="4" name="Slide Number Placeholder 3"/>
          <p:cNvSpPr>
            <a:spLocks noGrp="1"/>
          </p:cNvSpPr>
          <p:nvPr>
            <p:ph type="sldNum" sz="quarter" idx="10"/>
          </p:nvPr>
        </p:nvSpPr>
        <p:spPr/>
        <p:txBody>
          <a:bodyPr/>
          <a:lstStyle/>
          <a:p>
            <a:fld id="{55AD3894-DE28-4F0A-BEDF-D92DC160B24F}" type="slidenum">
              <a:rPr lang="en-US" smtClean="0"/>
              <a:t>5</a:t>
            </a:fld>
            <a:endParaRPr lang="en-US"/>
          </a:p>
        </p:txBody>
      </p:sp>
    </p:spTree>
    <p:extLst>
      <p:ext uri="{BB962C8B-B14F-4D97-AF65-F5344CB8AC3E}">
        <p14:creationId xmlns:p14="http://schemas.microsoft.com/office/powerpoint/2010/main" val="238605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628650" lvl="1" indent="-171450">
              <a:buFont typeface="Arial" panose="020B0604020202020204" pitchFamily="34" charset="0"/>
              <a:buChar char="•"/>
            </a:pPr>
            <a:r>
              <a:rPr lang="en-US" dirty="0"/>
              <a:t>Step 1 addresses the management, scope, and organization of microsimulation analyses. In this step, the guidebook describes key issues for the management of a microsimulation study. </a:t>
            </a:r>
          </a:p>
          <a:p>
            <a:pPr marL="628650" lvl="1" indent="-171450">
              <a:buFont typeface="Arial" panose="020B0604020202020204" pitchFamily="34" charset="0"/>
              <a:buChar char="•"/>
            </a:pPr>
            <a:r>
              <a:rPr lang="en-US" dirty="0"/>
              <a:t>This includes defining the project purpose, identifying the project influence area and analytic time period(s), characterizing the alternatives to be evaluated, selecting performance measures, developing a general technical approach (including tool selection) and estimating staff time and other costs.</a:t>
            </a:r>
          </a:p>
        </p:txBody>
      </p:sp>
      <p:sp>
        <p:nvSpPr>
          <p:cNvPr id="4" name="Slide Number Placeholder 3"/>
          <p:cNvSpPr>
            <a:spLocks noGrp="1"/>
          </p:cNvSpPr>
          <p:nvPr>
            <p:ph type="sldNum" sz="quarter" idx="10"/>
          </p:nvPr>
        </p:nvSpPr>
        <p:spPr/>
        <p:txBody>
          <a:bodyPr/>
          <a:lstStyle/>
          <a:p>
            <a:fld id="{55AD3894-DE28-4F0A-BEDF-D92DC160B24F}" type="slidenum">
              <a:rPr lang="en-US" smtClean="0"/>
              <a:t>6</a:t>
            </a:fld>
            <a:endParaRPr lang="en-US"/>
          </a:p>
        </p:txBody>
      </p:sp>
    </p:spTree>
    <p:extLst>
      <p:ext uri="{BB962C8B-B14F-4D97-AF65-F5344CB8AC3E}">
        <p14:creationId xmlns:p14="http://schemas.microsoft.com/office/powerpoint/2010/main" val="54721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628650" lvl="1" indent="-171450">
              <a:buFont typeface="Arial" panose="020B0604020202020204" pitchFamily="34" charset="0"/>
              <a:buChar char="•"/>
            </a:pPr>
            <a:r>
              <a:rPr lang="en-US" dirty="0"/>
              <a:t>Step 2 discusses the steps necessary to collect and prepare input data for use in microsimulation models. This step involves the collection and preparation of all of the data necessary for the microsimulation analysis. Microsimulation models require extensive input data, including: roadway geometry, controls, travel demand, and calibration data, among others. </a:t>
            </a:r>
          </a:p>
          <a:p>
            <a:pPr marL="628650" lvl="1" indent="-171450">
              <a:buFont typeface="Arial" panose="020B0604020202020204" pitchFamily="34" charset="0"/>
              <a:buChar char="•"/>
            </a:pPr>
            <a:r>
              <a:rPr lang="en-US" dirty="0"/>
              <a:t>This step also includes guidance on analyzing contemporaneous data on traffic counts (demand), travel time, weather, and incidents to characterize a set of travel conditions, which is one of the major updates in the 2018 guide.</a:t>
            </a:r>
          </a:p>
        </p:txBody>
      </p:sp>
      <p:sp>
        <p:nvSpPr>
          <p:cNvPr id="4" name="Slide Number Placeholder 3"/>
          <p:cNvSpPr>
            <a:spLocks noGrp="1"/>
          </p:cNvSpPr>
          <p:nvPr>
            <p:ph type="sldNum" sz="quarter" idx="10"/>
          </p:nvPr>
        </p:nvSpPr>
        <p:spPr/>
        <p:txBody>
          <a:bodyPr/>
          <a:lstStyle/>
          <a:p>
            <a:fld id="{55AD3894-DE28-4F0A-BEDF-D92DC160B24F}" type="slidenum">
              <a:rPr lang="en-US" smtClean="0"/>
              <a:t>7</a:t>
            </a:fld>
            <a:endParaRPr lang="en-US"/>
          </a:p>
        </p:txBody>
      </p:sp>
    </p:spTree>
    <p:extLst>
      <p:ext uri="{BB962C8B-B14F-4D97-AF65-F5344CB8AC3E}">
        <p14:creationId xmlns:p14="http://schemas.microsoft.com/office/powerpoint/2010/main" val="78587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628650" lvl="1" indent="-171450">
              <a:buFont typeface="Arial" panose="020B0604020202020204" pitchFamily="34" charset="0"/>
              <a:buChar char="•"/>
            </a:pPr>
            <a:r>
              <a:rPr lang="en-US" dirty="0"/>
              <a:t>There is a lot of wasted time grooming data when traditional methods are followed</a:t>
            </a:r>
          </a:p>
          <a:p>
            <a:pPr marL="628650" lvl="1" indent="-171450">
              <a:buFont typeface="Arial" panose="020B0604020202020204" pitchFamily="34" charset="0"/>
              <a:buChar char="•"/>
            </a:pPr>
            <a:r>
              <a:rPr lang="en-US" dirty="0"/>
              <a:t>Some of this is related to state guidance that focuses on traffic-count calibration methods originally designed for static planning model calibration</a:t>
            </a:r>
          </a:p>
          <a:p>
            <a:pPr marL="628650" lvl="1" indent="-171450">
              <a:buFont typeface="Arial" panose="020B0604020202020204" pitchFamily="34" charset="0"/>
              <a:buChar char="•"/>
            </a:pPr>
            <a:r>
              <a:rPr lang="en-US" dirty="0"/>
              <a:t>The result is a no-win situation for the simulation analyst</a:t>
            </a:r>
          </a:p>
          <a:p>
            <a:pPr marL="1085850" lvl="2" indent="-171450">
              <a:buFont typeface="Arial" panose="020B0604020202020204" pitchFamily="34" charset="0"/>
              <a:buChar char="•"/>
            </a:pPr>
            <a:r>
              <a:rPr lang="en-US" dirty="0"/>
              <a:t>Lots of data grinding</a:t>
            </a:r>
          </a:p>
          <a:p>
            <a:pPr marL="1085850" lvl="2" indent="-171450">
              <a:buFont typeface="Arial" panose="020B0604020202020204" pitchFamily="34" charset="0"/>
              <a:buChar char="•"/>
            </a:pPr>
            <a:r>
              <a:rPr lang="en-US" dirty="0"/>
              <a:t>Calibration against unrepresentative targets that may be difficult to replicate in simulation</a:t>
            </a:r>
          </a:p>
          <a:p>
            <a:pPr marL="1085850" lvl="2" indent="-171450">
              <a:buFont typeface="Arial" panose="020B0604020202020204" pitchFamily="34" charset="0"/>
              <a:buChar char="•"/>
            </a:pPr>
            <a:r>
              <a:rPr lang="en-US" dirty="0"/>
              <a:t>Dissatisfaction with simulation tools</a:t>
            </a:r>
          </a:p>
          <a:p>
            <a:pPr marL="1085850" lvl="2" indent="-171450">
              <a:buFont typeface="Arial" panose="020B0604020202020204" pitchFamily="34" charset="0"/>
              <a:buChar char="•"/>
            </a:pPr>
            <a:r>
              <a:rPr lang="en-US" dirty="0"/>
              <a:t>Time wasted on data grooming and calibration are not recovered in focusing on alternatives analysis</a:t>
            </a:r>
          </a:p>
        </p:txBody>
      </p:sp>
      <p:sp>
        <p:nvSpPr>
          <p:cNvPr id="4" name="Slide Number Placeholder 3"/>
          <p:cNvSpPr>
            <a:spLocks noGrp="1"/>
          </p:cNvSpPr>
          <p:nvPr>
            <p:ph type="sldNum" sz="quarter" idx="10"/>
          </p:nvPr>
        </p:nvSpPr>
        <p:spPr/>
        <p:txBody>
          <a:bodyPr/>
          <a:lstStyle/>
          <a:p>
            <a:fld id="{55AD3894-DE28-4F0A-BEDF-D92DC160B24F}" type="slidenum">
              <a:rPr lang="en-US" smtClean="0"/>
              <a:t>8</a:t>
            </a:fld>
            <a:endParaRPr lang="en-US"/>
          </a:p>
        </p:txBody>
      </p:sp>
    </p:spTree>
    <p:extLst>
      <p:ext uri="{BB962C8B-B14F-4D97-AF65-F5344CB8AC3E}">
        <p14:creationId xmlns:p14="http://schemas.microsoft.com/office/powerpoint/2010/main" val="403262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628650" lvl="1" indent="-171450">
              <a:buFont typeface="Arial" panose="020B0604020202020204" pitchFamily="34" charset="0"/>
              <a:buChar char="•"/>
            </a:pPr>
            <a:r>
              <a:rPr lang="en-US" dirty="0"/>
              <a:t>A real system has a full range of conditions, both good and bad</a:t>
            </a:r>
          </a:p>
          <a:p>
            <a:pPr marL="628650" lvl="1" indent="-171450">
              <a:buFont typeface="Arial" panose="020B0604020202020204" pitchFamily="34" charset="0"/>
              <a:buChar char="•"/>
            </a:pPr>
            <a:r>
              <a:rPr lang="en-US" dirty="0"/>
              <a:t>As data are thrown out, the analysis becomes less representative</a:t>
            </a:r>
          </a:p>
          <a:p>
            <a:pPr marL="628650" lvl="1" indent="-171450">
              <a:buFont typeface="Arial" panose="020B0604020202020204" pitchFamily="34" charset="0"/>
              <a:buChar char="•"/>
            </a:pPr>
            <a:r>
              <a:rPr lang="en-US" dirty="0"/>
              <a:t>The dotted line here shows the average travel time for a full year in the I-405 corridor near Seattle</a:t>
            </a:r>
          </a:p>
          <a:p>
            <a:pPr marL="1085850" lvl="2" indent="-171450">
              <a:buFont typeface="Arial" panose="020B0604020202020204" pitchFamily="34" charset="0"/>
              <a:buChar char="•"/>
            </a:pPr>
            <a:r>
              <a:rPr lang="en-US" dirty="0"/>
              <a:t>Note that there is no “real” day that looks like this day</a:t>
            </a:r>
          </a:p>
          <a:p>
            <a:pPr marL="1085850" lvl="2" indent="-171450">
              <a:buFont typeface="Arial" panose="020B0604020202020204" pitchFamily="34" charset="0"/>
              <a:buChar char="•"/>
            </a:pPr>
            <a:r>
              <a:rPr lang="en-US" dirty="0"/>
              <a:t>The dotted line actually sits in a gap between real days, implying that such a day never happened – and might not be possible to actually simulate</a:t>
            </a:r>
          </a:p>
          <a:p>
            <a:endParaRPr lang="en-US" dirty="0"/>
          </a:p>
        </p:txBody>
      </p:sp>
      <p:sp>
        <p:nvSpPr>
          <p:cNvPr id="4" name="Slide Number Placeholder 3"/>
          <p:cNvSpPr>
            <a:spLocks noGrp="1"/>
          </p:cNvSpPr>
          <p:nvPr>
            <p:ph type="sldNum" sz="quarter" idx="10"/>
          </p:nvPr>
        </p:nvSpPr>
        <p:spPr/>
        <p:txBody>
          <a:bodyPr/>
          <a:lstStyle/>
          <a:p>
            <a:fld id="{55AD3894-DE28-4F0A-BEDF-D92DC160B24F}" type="slidenum">
              <a:rPr lang="en-US" smtClean="0"/>
              <a:t>9</a:t>
            </a:fld>
            <a:endParaRPr lang="en-US"/>
          </a:p>
        </p:txBody>
      </p:sp>
    </p:spTree>
    <p:extLst>
      <p:ext uri="{BB962C8B-B14F-4D97-AF65-F5344CB8AC3E}">
        <p14:creationId xmlns:p14="http://schemas.microsoft.com/office/powerpoint/2010/main" val="288090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5600" y="1676400"/>
            <a:ext cx="95504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1306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F10D3B-1DA7-40D9-B8DB-3FA99BE150F9}" type="datetime1">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15333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E8CD96-4FCC-4DD2-A457-2F71CA215AAB}" type="datetime1">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3630595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100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1004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20125-6ABD-43E1-81E2-CC0AD54D6602}" type="datetime1">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a:p>
        </p:txBody>
      </p:sp>
      <p:sp>
        <p:nvSpPr>
          <p:cNvPr id="7" name="Title Placeholder 1"/>
          <p:cNvSpPr>
            <a:spLocks noGrp="1"/>
          </p:cNvSpPr>
          <p:nvPr>
            <p:ph type="title"/>
          </p:nvPr>
        </p:nvSpPr>
        <p:spPr>
          <a:xfrm>
            <a:off x="1625601" y="76200"/>
            <a:ext cx="9521628" cy="1143000"/>
          </a:xfrm>
          <a:prstGeom prst="rect">
            <a:avLst/>
          </a:prstGeom>
        </p:spPr>
        <p:txBody>
          <a:bodyPr vert="horz" lIns="91440" tIns="45720" rIns="91440" bIns="45720" rtlCol="0" anchor="ctr">
            <a:normAutofit/>
          </a:bodyPr>
          <a:lstStyle>
            <a:lvl1pPr>
              <a:defRPr sz="3600" b="1" cap="all" baseline="0"/>
            </a:lvl1pPr>
          </a:lstStyle>
          <a:p>
            <a:r>
              <a:rPr lang="en-US"/>
              <a:t>Click to edit Master title style</a:t>
            </a:r>
            <a:endParaRPr lang="en-US" dirty="0"/>
          </a:p>
        </p:txBody>
      </p:sp>
    </p:spTree>
    <p:extLst>
      <p:ext uri="{BB962C8B-B14F-4D97-AF65-F5344CB8AC3E}">
        <p14:creationId xmlns:p14="http://schemas.microsoft.com/office/powerpoint/2010/main" val="84716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32000" y="3581401"/>
            <a:ext cx="9347200" cy="1362075"/>
          </a:xfrm>
          <a:solidFill>
            <a:schemeClr val="bg1"/>
          </a:solidFill>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32000" y="1752601"/>
            <a:ext cx="92456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1B08B0-7BD5-48D5-95C3-1038F5E701B2}" type="datetime1">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274785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7200" y="1905000"/>
            <a:ext cx="4876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05600" y="1905000"/>
            <a:ext cx="5283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538B63-32C7-4D0A-A5CD-A133B0CEC41D}" type="datetime1">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34599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5600" y="1828800"/>
            <a:ext cx="4602569"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5600" y="2590800"/>
            <a:ext cx="4572000" cy="2907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1" y="1828800"/>
            <a:ext cx="44746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1" y="2603162"/>
            <a:ext cx="4474633"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604EBE-71AE-4743-818A-8D56C4A74E9D}" type="datetime1">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99509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9DE80C-CE47-4F3B-9BB2-EEC32B5472AE}" type="datetime1">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C510D-D580-43A2-9ABD-5D3EEA2F3D97}" type="slidenum">
              <a:rPr lang="en-US" smtClean="0"/>
              <a:t>‹#›</a:t>
            </a:fld>
            <a:endParaRPr lang="en-US"/>
          </a:p>
        </p:txBody>
      </p:sp>
    </p:spTree>
    <p:extLst>
      <p:ext uri="{BB962C8B-B14F-4D97-AF65-F5344CB8AC3E}">
        <p14:creationId xmlns:p14="http://schemas.microsoft.com/office/powerpoint/2010/main" val="124897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691A4-6859-42B5-A744-4D1D4D1236CE}" type="datetime1">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C510D-D580-43A2-9ABD-5D3EEA2F3D97}" type="slidenum">
              <a:rPr lang="en-US" smtClean="0"/>
              <a:t>‹#›</a:t>
            </a:fld>
            <a:endParaRPr lang="en-US"/>
          </a:p>
        </p:txBody>
      </p:sp>
      <p:sp>
        <p:nvSpPr>
          <p:cNvPr id="5" name="Title Placeholder 1"/>
          <p:cNvSpPr>
            <a:spLocks noGrp="1"/>
          </p:cNvSpPr>
          <p:nvPr>
            <p:ph type="title"/>
          </p:nvPr>
        </p:nvSpPr>
        <p:spPr>
          <a:xfrm>
            <a:off x="1625601" y="76200"/>
            <a:ext cx="9521628"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5348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76401"/>
            <a:ext cx="6815667"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76401"/>
            <a:ext cx="4011084"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4DB21-3474-479E-ACF1-13EE72ADC7BB}" type="datetime1">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a:p>
        </p:txBody>
      </p:sp>
      <p:sp>
        <p:nvSpPr>
          <p:cNvPr id="8" name="Title Placeholder 1"/>
          <p:cNvSpPr>
            <a:spLocks noGrp="1"/>
          </p:cNvSpPr>
          <p:nvPr>
            <p:ph type="title"/>
          </p:nvPr>
        </p:nvSpPr>
        <p:spPr>
          <a:xfrm>
            <a:off x="1625601" y="76200"/>
            <a:ext cx="9521628"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807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48200"/>
            <a:ext cx="7315200" cy="566738"/>
          </a:xfrm>
        </p:spPr>
        <p:txBody>
          <a:bodyPr anchor="b"/>
          <a:lstStyle>
            <a:lvl1pPr algn="l">
              <a:defRPr sz="2000" b="1">
                <a:solidFill>
                  <a:schemeClr val="accent3">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1752600"/>
            <a:ext cx="7315200" cy="2974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595938"/>
            <a:ext cx="73152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0D5F49-3152-40C0-A3A8-DD9C145C4C76}" type="datetime1">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a:p>
        </p:txBody>
      </p:sp>
      <p:sp>
        <p:nvSpPr>
          <p:cNvPr id="8" name="Title Placeholder 1"/>
          <p:cNvSpPr txBox="1">
            <a:spLocks/>
          </p:cNvSpPr>
          <p:nvPr userDrawn="1"/>
        </p:nvSpPr>
        <p:spPr>
          <a:xfrm>
            <a:off x="1625601" y="76200"/>
            <a:ext cx="95216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4400"/>
              <a:t>Click to edit Master title style</a:t>
            </a:r>
            <a:endParaRPr lang="en-US" sz="4400" dirty="0"/>
          </a:p>
        </p:txBody>
      </p:sp>
    </p:spTree>
    <p:extLst>
      <p:ext uri="{BB962C8B-B14F-4D97-AF65-F5344CB8AC3E}">
        <p14:creationId xmlns:p14="http://schemas.microsoft.com/office/powerpoint/2010/main" val="232094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1" y="76200"/>
            <a:ext cx="9521628"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25600" y="1676401"/>
            <a:ext cx="9550400" cy="4343399"/>
          </a:xfrm>
          <a:prstGeom prst="rect">
            <a:avLst/>
          </a:prstGeom>
          <a:solidFill>
            <a:schemeClr val="bg1"/>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51200" y="6324601"/>
            <a:ext cx="1422400" cy="365125"/>
          </a:xfrm>
          <a:prstGeom prst="rect">
            <a:avLst/>
          </a:prstGeom>
        </p:spPr>
        <p:txBody>
          <a:bodyPr vert="horz" lIns="91440" tIns="45720" rIns="91440" bIns="45720" rtlCol="0" anchor="ctr"/>
          <a:lstStyle>
            <a:lvl1pPr algn="l">
              <a:defRPr sz="1200">
                <a:solidFill>
                  <a:schemeClr val="bg1"/>
                </a:solidFill>
              </a:defRPr>
            </a:lvl1pPr>
          </a:lstStyle>
          <a:p>
            <a:fld id="{4F802667-F88C-4D56-AB54-2D60EF318A66}" type="datetime1">
              <a:rPr lang="en-US" smtClean="0"/>
              <a:t>3/10/2022</a:t>
            </a:fld>
            <a:endParaRPr lang="en-US" dirty="0"/>
          </a:p>
        </p:txBody>
      </p:sp>
      <p:sp>
        <p:nvSpPr>
          <p:cNvPr id="5" name="Footer Placeholder 4"/>
          <p:cNvSpPr>
            <a:spLocks noGrp="1"/>
          </p:cNvSpPr>
          <p:nvPr>
            <p:ph type="ftr" sz="quarter" idx="3"/>
          </p:nvPr>
        </p:nvSpPr>
        <p:spPr>
          <a:xfrm>
            <a:off x="4876800" y="6324601"/>
            <a:ext cx="34544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432800" y="6324601"/>
            <a:ext cx="2844800" cy="365125"/>
          </a:xfrm>
          <a:prstGeom prst="rect">
            <a:avLst/>
          </a:prstGeom>
        </p:spPr>
        <p:txBody>
          <a:bodyPr vert="horz" lIns="91440" tIns="45720" rIns="91440" bIns="45720" rtlCol="0" anchor="ctr"/>
          <a:lstStyle>
            <a:lvl1pPr algn="r">
              <a:defRPr sz="1200">
                <a:solidFill>
                  <a:schemeClr val="bg1"/>
                </a:solidFill>
              </a:defRPr>
            </a:lvl1pPr>
          </a:lstStyle>
          <a:p>
            <a:fld id="{964C510D-D580-43A2-9ABD-5D3EEA2F3D97}" type="slidenum">
              <a:rPr lang="en-US" smtClean="0"/>
              <a:pPr/>
              <a:t>‹#›</a:t>
            </a:fld>
            <a:endParaRPr lang="en-US" dirty="0"/>
          </a:p>
        </p:txBody>
      </p:sp>
    </p:spTree>
    <p:extLst>
      <p:ext uri="{BB962C8B-B14F-4D97-AF65-F5344CB8AC3E}">
        <p14:creationId xmlns:p14="http://schemas.microsoft.com/office/powerpoint/2010/main" val="1413369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3200" b="1"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2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8.png"/><Relationship Id="rId9"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image" Target="../media/image11.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7.wmf"/><Relationship Id="rId3" Type="http://schemas.openxmlformats.org/officeDocument/2006/relationships/notesSlide" Target="../notesSlides/notesSlide26.xml"/><Relationship Id="rId7" Type="http://schemas.openxmlformats.org/officeDocument/2006/relationships/image" Target="../media/image14.wmf"/><Relationship Id="rId12" Type="http://schemas.openxmlformats.org/officeDocument/2006/relationships/oleObject" Target="../embeddings/oleObject10.bin"/><Relationship Id="rId1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12.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5.wmf"/><Relationship Id="rId1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7.wmf"/><Relationship Id="rId3" Type="http://schemas.openxmlformats.org/officeDocument/2006/relationships/notesSlide" Target="../notesSlides/notesSlide27.xml"/><Relationship Id="rId7" Type="http://schemas.openxmlformats.org/officeDocument/2006/relationships/image" Target="../media/image14.w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6.wmf"/><Relationship Id="rId5" Type="http://schemas.openxmlformats.org/officeDocument/2006/relationships/image" Target="../media/image20.wmf"/><Relationship Id="rId15" Type="http://schemas.openxmlformats.org/officeDocument/2006/relationships/image" Target="../media/image18.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5.wmf"/><Relationship Id="rId1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ps.fhwa.dot.gov/publications/fhwahop16072/index.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Overview of Guidelines for Applying Microsimulation</a:t>
            </a:r>
          </a:p>
        </p:txBody>
      </p:sp>
      <p:sp>
        <p:nvSpPr>
          <p:cNvPr id="4" name="Content Placeholder 3"/>
          <p:cNvSpPr>
            <a:spLocks noGrp="1"/>
          </p:cNvSpPr>
          <p:nvPr>
            <p:ph type="body" idx="1"/>
          </p:nvPr>
        </p:nvSpPr>
        <p:spPr/>
        <p:txBody>
          <a:bodyPr>
            <a:normAutofit/>
          </a:bodyPr>
          <a:lstStyle/>
          <a:p>
            <a:pPr algn="ctr">
              <a:defRPr/>
            </a:pPr>
            <a:r>
              <a:rPr lang="en-US" sz="3600" dirty="0">
                <a:latin typeface="Calibri" pitchFamily="34" charset="0"/>
                <a:ea typeface="ＭＳ Ｐゴシック" pitchFamily="34" charset="-128"/>
                <a:cs typeface="Calibri" pitchFamily="34" charset="0"/>
              </a:rPr>
              <a:t>MN SIMCAP </a:t>
            </a:r>
          </a:p>
          <a:p>
            <a:pPr algn="ctr">
              <a:defRPr/>
            </a:pPr>
            <a:r>
              <a:rPr lang="en-US" sz="3600" dirty="0">
                <a:latin typeface="Calibri" pitchFamily="34" charset="0"/>
                <a:ea typeface="ＭＳ Ｐゴシック" pitchFamily="34" charset="-128"/>
                <a:cs typeface="Calibri" pitchFamily="34" charset="0"/>
              </a:rPr>
              <a:t>April 2022</a:t>
            </a:r>
          </a:p>
        </p:txBody>
      </p:sp>
      <p:sp>
        <p:nvSpPr>
          <p:cNvPr id="7" name="Title 3"/>
          <p:cNvSpPr txBox="1">
            <a:spLocks/>
          </p:cNvSpPr>
          <p:nvPr/>
        </p:nvSpPr>
        <p:spPr>
          <a:xfrm>
            <a:off x="2133600" y="1"/>
            <a:ext cx="8001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cap="all" baseline="0">
                <a:solidFill>
                  <a:schemeClr val="bg1"/>
                </a:solidFill>
                <a:latin typeface="+mj-lt"/>
                <a:ea typeface="+mj-ea"/>
                <a:cs typeface="+mj-cs"/>
              </a:defRPr>
            </a:lvl1pPr>
          </a:lstStyle>
          <a:p>
            <a:r>
              <a:rPr lang="en-US" sz="3200" b="1" dirty="0">
                <a:solidFill>
                  <a:prstClr val="white"/>
                </a:solidFill>
                <a:latin typeface="Calibri"/>
              </a:rPr>
              <a:t>Traffic Analysis Tools Volume III Update: Guidelines for Applying Microsimulation</a:t>
            </a:r>
            <a:endParaRPr lang="en-US" sz="3200" dirty="0">
              <a:solidFill>
                <a:prstClr val="white"/>
              </a:solidFill>
              <a:latin typeface="Calibri"/>
            </a:endParaRPr>
          </a:p>
        </p:txBody>
      </p:sp>
    </p:spTree>
    <p:extLst>
      <p:ext uri="{BB962C8B-B14F-4D97-AF65-F5344CB8AC3E}">
        <p14:creationId xmlns:p14="http://schemas.microsoft.com/office/powerpoint/2010/main" val="228318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FEE5BA-D198-4E6F-834E-458BBDE911E3}"/>
              </a:ext>
            </a:extLst>
          </p:cNvPr>
          <p:cNvSpPr>
            <a:spLocks noGrp="1"/>
          </p:cNvSpPr>
          <p:nvPr>
            <p:ph type="sldNum" sz="quarter" idx="12"/>
          </p:nvPr>
        </p:nvSpPr>
        <p:spPr/>
        <p:txBody>
          <a:bodyPr/>
          <a:lstStyle/>
          <a:p>
            <a:pPr>
              <a:defRPr/>
            </a:pPr>
            <a:fld id="{964C510D-D580-43A2-9ABD-5D3EEA2F3D97}" type="slidenum">
              <a:rPr lang="en-US">
                <a:solidFill>
                  <a:prstClr val="white"/>
                </a:solidFill>
                <a:latin typeface="Calibri"/>
              </a:rPr>
              <a:pPr>
                <a:defRPr/>
              </a:pPr>
              <a:t>10</a:t>
            </a:fld>
            <a:endParaRPr lang="en-US">
              <a:solidFill>
                <a:prstClr val="white"/>
              </a:solidFill>
              <a:latin typeface="Calibri"/>
            </a:endParaRPr>
          </a:p>
        </p:txBody>
      </p:sp>
      <p:sp>
        <p:nvSpPr>
          <p:cNvPr id="4" name="Title 3">
            <a:extLst>
              <a:ext uri="{FF2B5EF4-FFF2-40B4-BE49-F238E27FC236}">
                <a16:creationId xmlns:a16="http://schemas.microsoft.com/office/drawing/2014/main" id="{07A97C3E-CD40-4FBD-ACF9-2EBE66C96C33}"/>
              </a:ext>
            </a:extLst>
          </p:cNvPr>
          <p:cNvSpPr>
            <a:spLocks noGrp="1"/>
          </p:cNvSpPr>
          <p:nvPr>
            <p:ph type="title"/>
          </p:nvPr>
        </p:nvSpPr>
        <p:spPr>
          <a:xfrm>
            <a:off x="2264422" y="76200"/>
            <a:ext cx="7620000" cy="1143000"/>
          </a:xfrm>
        </p:spPr>
        <p:txBody>
          <a:bodyPr>
            <a:normAutofit fontScale="90000"/>
          </a:bodyPr>
          <a:lstStyle/>
          <a:p>
            <a:r>
              <a:rPr lang="en-US" dirty="0"/>
              <a:t>Reliability Space Analyses Incorporate Full Spectrum of Travel Conditions</a:t>
            </a:r>
          </a:p>
        </p:txBody>
      </p:sp>
      <p:sp>
        <p:nvSpPr>
          <p:cNvPr id="7" name="Content Placeholder 3">
            <a:extLst>
              <a:ext uri="{FF2B5EF4-FFF2-40B4-BE49-F238E27FC236}">
                <a16:creationId xmlns:a16="http://schemas.microsoft.com/office/drawing/2014/main" id="{CDB6ADB5-64A6-4C02-9282-A67E3524BC88}"/>
              </a:ext>
            </a:extLst>
          </p:cNvPr>
          <p:cNvSpPr>
            <a:spLocks noGrp="1"/>
          </p:cNvSpPr>
          <p:nvPr>
            <p:ph idx="1"/>
          </p:nvPr>
        </p:nvSpPr>
        <p:spPr>
          <a:xfrm>
            <a:off x="2286000" y="1676400"/>
            <a:ext cx="7620000" cy="4648200"/>
          </a:xfrm>
        </p:spPr>
        <p:txBody>
          <a:bodyPr>
            <a:normAutofit/>
          </a:bodyPr>
          <a:lstStyle/>
          <a:p>
            <a:pPr>
              <a:spcBef>
                <a:spcPts val="0"/>
              </a:spcBef>
            </a:pPr>
            <a:r>
              <a:rPr lang="en-US" sz="2200" dirty="0"/>
              <a:t>Those who plan and invest for the “normal” day suffer on the vast majority of days that are not “normal”.</a:t>
            </a:r>
          </a:p>
        </p:txBody>
      </p:sp>
      <p:grpSp>
        <p:nvGrpSpPr>
          <p:cNvPr id="37" name="Group 36">
            <a:extLst>
              <a:ext uri="{FF2B5EF4-FFF2-40B4-BE49-F238E27FC236}">
                <a16:creationId xmlns:a16="http://schemas.microsoft.com/office/drawing/2014/main" id="{83EF0203-6BE8-4AE9-8A69-D17124E56EC1}"/>
              </a:ext>
            </a:extLst>
          </p:cNvPr>
          <p:cNvGrpSpPr/>
          <p:nvPr/>
        </p:nvGrpSpPr>
        <p:grpSpPr>
          <a:xfrm>
            <a:off x="2461736" y="2590801"/>
            <a:ext cx="7314447" cy="2875993"/>
            <a:chOff x="808671" y="2362200"/>
            <a:chExt cx="7638109" cy="3266685"/>
          </a:xfrm>
        </p:grpSpPr>
        <p:sp>
          <p:nvSpPr>
            <p:cNvPr id="9" name="Rectangle 4">
              <a:extLst>
                <a:ext uri="{FF2B5EF4-FFF2-40B4-BE49-F238E27FC236}">
                  <a16:creationId xmlns:a16="http://schemas.microsoft.com/office/drawing/2014/main" id="{3A62ADB8-6A6B-458D-8070-513BB1D113C3}"/>
                </a:ext>
              </a:extLst>
            </p:cNvPr>
            <p:cNvSpPr>
              <a:spLocks noChangeArrowheads="1"/>
            </p:cNvSpPr>
            <p:nvPr/>
          </p:nvSpPr>
          <p:spPr bwMode="auto">
            <a:xfrm>
              <a:off x="1892301" y="2745317"/>
              <a:ext cx="1912937" cy="1190625"/>
            </a:xfrm>
            <a:prstGeom prst="rect">
              <a:avLst/>
            </a:prstGeom>
            <a:gradFill rotWithShape="0">
              <a:gsLst>
                <a:gs pos="0">
                  <a:srgbClr val="66CCFF"/>
                </a:gs>
                <a:gs pos="100000">
                  <a:schemeClr val="bg1"/>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cs typeface="Calibri" pitchFamily="34" charset="0"/>
              </a:endParaRPr>
            </a:p>
          </p:txBody>
        </p:sp>
        <p:sp>
          <p:nvSpPr>
            <p:cNvPr id="10" name="Rectangle 5">
              <a:extLst>
                <a:ext uri="{FF2B5EF4-FFF2-40B4-BE49-F238E27FC236}">
                  <a16:creationId xmlns:a16="http://schemas.microsoft.com/office/drawing/2014/main" id="{F7AD2300-0375-419E-99F7-BF21ACF91D11}"/>
                </a:ext>
              </a:extLst>
            </p:cNvPr>
            <p:cNvSpPr>
              <a:spLocks noChangeArrowheads="1"/>
            </p:cNvSpPr>
            <p:nvPr/>
          </p:nvSpPr>
          <p:spPr bwMode="auto">
            <a:xfrm>
              <a:off x="1928812" y="3988330"/>
              <a:ext cx="1881188" cy="1194197"/>
            </a:xfrm>
            <a:prstGeom prst="rect">
              <a:avLst/>
            </a:prstGeom>
            <a:gradFill rotWithShape="0">
              <a:gsLst>
                <a:gs pos="0">
                  <a:srgbClr val="66CCFF"/>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cs typeface="Calibri" pitchFamily="34" charset="0"/>
              </a:endParaRPr>
            </a:p>
          </p:txBody>
        </p:sp>
        <p:sp>
          <p:nvSpPr>
            <p:cNvPr id="11" name="Rectangle 6">
              <a:extLst>
                <a:ext uri="{FF2B5EF4-FFF2-40B4-BE49-F238E27FC236}">
                  <a16:creationId xmlns:a16="http://schemas.microsoft.com/office/drawing/2014/main" id="{F2027E92-1A1A-43B8-9D0E-005FE73D2CDC}"/>
                </a:ext>
              </a:extLst>
            </p:cNvPr>
            <p:cNvSpPr>
              <a:spLocks noChangeArrowheads="1"/>
            </p:cNvSpPr>
            <p:nvPr/>
          </p:nvSpPr>
          <p:spPr bwMode="auto">
            <a:xfrm>
              <a:off x="3805238" y="3978805"/>
              <a:ext cx="3382963" cy="1198959"/>
            </a:xfrm>
            <a:prstGeom prst="rect">
              <a:avLst/>
            </a:prstGeom>
            <a:gradFill rotWithShape="0">
              <a:gsLst>
                <a:gs pos="0">
                  <a:srgbClr val="0033CC"/>
                </a:gs>
                <a:gs pos="100000">
                  <a:srgbClr val="99CCFF"/>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cs typeface="Calibri" pitchFamily="34" charset="0"/>
              </a:endParaRPr>
            </a:p>
          </p:txBody>
        </p:sp>
        <p:sp>
          <p:nvSpPr>
            <p:cNvPr id="12" name="Rectangle 7">
              <a:extLst>
                <a:ext uri="{FF2B5EF4-FFF2-40B4-BE49-F238E27FC236}">
                  <a16:creationId xmlns:a16="http://schemas.microsoft.com/office/drawing/2014/main" id="{FB7A6339-6430-4582-B17E-D31BC1346944}"/>
                </a:ext>
              </a:extLst>
            </p:cNvPr>
            <p:cNvSpPr>
              <a:spLocks noChangeArrowheads="1"/>
            </p:cNvSpPr>
            <p:nvPr/>
          </p:nvSpPr>
          <p:spPr bwMode="auto">
            <a:xfrm>
              <a:off x="3824288" y="2745317"/>
              <a:ext cx="3363913" cy="1195388"/>
            </a:xfrm>
            <a:prstGeom prst="rect">
              <a:avLst/>
            </a:prstGeom>
            <a:gradFill rotWithShape="0">
              <a:gsLst>
                <a:gs pos="0">
                  <a:srgbClr val="0033CC"/>
                </a:gs>
                <a:gs pos="100000">
                  <a:srgbClr val="99CCFF"/>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cs typeface="Calibri" pitchFamily="34" charset="0"/>
              </a:endParaRPr>
            </a:p>
          </p:txBody>
        </p:sp>
        <p:grpSp>
          <p:nvGrpSpPr>
            <p:cNvPr id="13" name="Group 8">
              <a:extLst>
                <a:ext uri="{FF2B5EF4-FFF2-40B4-BE49-F238E27FC236}">
                  <a16:creationId xmlns:a16="http://schemas.microsoft.com/office/drawing/2014/main" id="{C089DFDE-88CC-4CDD-B18C-E3AF49FEDFDC}"/>
                </a:ext>
              </a:extLst>
            </p:cNvPr>
            <p:cNvGrpSpPr>
              <a:grpSpLocks/>
            </p:cNvGrpSpPr>
            <p:nvPr/>
          </p:nvGrpSpPr>
          <p:grpSpPr bwMode="auto">
            <a:xfrm>
              <a:off x="3721101" y="2479940"/>
              <a:ext cx="161925" cy="3022997"/>
              <a:chOff x="2265" y="1151"/>
              <a:chExt cx="95" cy="2341"/>
            </a:xfrm>
          </p:grpSpPr>
          <p:sp>
            <p:nvSpPr>
              <p:cNvPr id="14" name="Freeform 9">
                <a:extLst>
                  <a:ext uri="{FF2B5EF4-FFF2-40B4-BE49-F238E27FC236}">
                    <a16:creationId xmlns:a16="http://schemas.microsoft.com/office/drawing/2014/main" id="{0D2DEF19-B7F4-43EF-BC90-5B0814F381B3}"/>
                  </a:ext>
                </a:extLst>
              </p:cNvPr>
              <p:cNvSpPr>
                <a:spLocks/>
              </p:cNvSpPr>
              <p:nvPr/>
            </p:nvSpPr>
            <p:spPr bwMode="auto">
              <a:xfrm>
                <a:off x="2265" y="1151"/>
                <a:ext cx="95" cy="179"/>
              </a:xfrm>
              <a:custGeom>
                <a:avLst/>
                <a:gdLst>
                  <a:gd name="T0" fmla="*/ 47 w 95"/>
                  <a:gd name="T1" fmla="*/ 0 h 179"/>
                  <a:gd name="T2" fmla="*/ 94 w 95"/>
                  <a:gd name="T3" fmla="*/ 178 h 179"/>
                  <a:gd name="T4" fmla="*/ 47 w 95"/>
                  <a:gd name="T5" fmla="*/ 178 h 179"/>
                  <a:gd name="T6" fmla="*/ 0 w 95"/>
                  <a:gd name="T7" fmla="*/ 178 h 179"/>
                  <a:gd name="T8" fmla="*/ 47 w 95"/>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79">
                    <a:moveTo>
                      <a:pt x="47" y="0"/>
                    </a:moveTo>
                    <a:lnTo>
                      <a:pt x="94" y="178"/>
                    </a:lnTo>
                    <a:lnTo>
                      <a:pt x="47" y="178"/>
                    </a:lnTo>
                    <a:lnTo>
                      <a:pt x="0" y="178"/>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0">
                <a:extLst>
                  <a:ext uri="{FF2B5EF4-FFF2-40B4-BE49-F238E27FC236}">
                    <a16:creationId xmlns:a16="http://schemas.microsoft.com/office/drawing/2014/main" id="{7819D02A-CCFA-45F0-BD7E-4310EE8D88BE}"/>
                  </a:ext>
                </a:extLst>
              </p:cNvPr>
              <p:cNvSpPr>
                <a:spLocks/>
              </p:cNvSpPr>
              <p:nvPr/>
            </p:nvSpPr>
            <p:spPr bwMode="auto">
              <a:xfrm>
                <a:off x="2265" y="3312"/>
                <a:ext cx="95" cy="180"/>
              </a:xfrm>
              <a:custGeom>
                <a:avLst/>
                <a:gdLst>
                  <a:gd name="T0" fmla="*/ 47 w 95"/>
                  <a:gd name="T1" fmla="*/ 179 h 180"/>
                  <a:gd name="T2" fmla="*/ 0 w 95"/>
                  <a:gd name="T3" fmla="*/ 0 h 180"/>
                  <a:gd name="T4" fmla="*/ 47 w 95"/>
                  <a:gd name="T5" fmla="*/ 0 h 180"/>
                  <a:gd name="T6" fmla="*/ 94 w 95"/>
                  <a:gd name="T7" fmla="*/ 0 h 180"/>
                  <a:gd name="T8" fmla="*/ 47 w 95"/>
                  <a:gd name="T9" fmla="*/ 179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80">
                    <a:moveTo>
                      <a:pt x="47" y="179"/>
                    </a:moveTo>
                    <a:lnTo>
                      <a:pt x="0" y="0"/>
                    </a:lnTo>
                    <a:lnTo>
                      <a:pt x="47" y="0"/>
                    </a:lnTo>
                    <a:lnTo>
                      <a:pt x="94" y="0"/>
                    </a:lnTo>
                    <a:lnTo>
                      <a:pt x="47" y="17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1">
                <a:extLst>
                  <a:ext uri="{FF2B5EF4-FFF2-40B4-BE49-F238E27FC236}">
                    <a16:creationId xmlns:a16="http://schemas.microsoft.com/office/drawing/2014/main" id="{09C2D19C-9E89-4EDF-8E5B-327C37BB90EF}"/>
                  </a:ext>
                </a:extLst>
              </p:cNvPr>
              <p:cNvSpPr>
                <a:spLocks noChangeShapeType="1"/>
              </p:cNvSpPr>
              <p:nvPr/>
            </p:nvSpPr>
            <p:spPr bwMode="auto">
              <a:xfrm>
                <a:off x="2313" y="1312"/>
                <a:ext cx="0" cy="2017"/>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 name="Rectangle 12">
              <a:extLst>
                <a:ext uri="{FF2B5EF4-FFF2-40B4-BE49-F238E27FC236}">
                  <a16:creationId xmlns:a16="http://schemas.microsoft.com/office/drawing/2014/main" id="{F28A8A82-20A3-4D80-9BF6-142F35C34765}"/>
                </a:ext>
              </a:extLst>
            </p:cNvPr>
            <p:cNvSpPr>
              <a:spLocks noChangeArrowheads="1"/>
            </p:cNvSpPr>
            <p:nvPr/>
          </p:nvSpPr>
          <p:spPr bwMode="auto">
            <a:xfrm>
              <a:off x="808671" y="3696164"/>
              <a:ext cx="1131580" cy="734862"/>
            </a:xfrm>
            <a:prstGeom prst="rect">
              <a:avLst/>
            </a:prstGeom>
            <a:noFill/>
            <a:ln>
              <a:noFill/>
            </a:ln>
            <a:effectLst/>
          </p:spPr>
          <p:txBody>
            <a:bodyPr wrap="none" lIns="92075" tIns="46038" rIns="92075" bIns="46038">
              <a:spAutoFit/>
            </a:bodyPr>
            <a:lstStyle/>
            <a:p>
              <a:r>
                <a:rPr lang="en-US" b="1" i="1" dirty="0">
                  <a:solidFill>
                    <a:srgbClr val="000000"/>
                  </a:solidFill>
                  <a:latin typeface="Calibri" pitchFamily="34" charset="0"/>
                  <a:cs typeface="Calibri" pitchFamily="34" charset="0"/>
                </a:rPr>
                <a:t>LOW</a:t>
              </a:r>
            </a:p>
            <a:p>
              <a:r>
                <a:rPr lang="en-US" b="1" i="1" dirty="0">
                  <a:solidFill>
                    <a:srgbClr val="000000"/>
                  </a:solidFill>
                  <a:latin typeface="Calibri" pitchFamily="34" charset="0"/>
                  <a:cs typeface="Calibri" pitchFamily="34" charset="0"/>
                </a:rPr>
                <a:t>DEMAND</a:t>
              </a:r>
            </a:p>
          </p:txBody>
        </p:sp>
        <p:sp>
          <p:nvSpPr>
            <p:cNvPr id="18" name="Rectangle 13">
              <a:extLst>
                <a:ext uri="{FF2B5EF4-FFF2-40B4-BE49-F238E27FC236}">
                  <a16:creationId xmlns:a16="http://schemas.microsoft.com/office/drawing/2014/main" id="{BE774D5E-8328-46F1-A84D-223C3E121462}"/>
                </a:ext>
              </a:extLst>
            </p:cNvPr>
            <p:cNvSpPr>
              <a:spLocks noChangeArrowheads="1"/>
            </p:cNvSpPr>
            <p:nvPr/>
          </p:nvSpPr>
          <p:spPr bwMode="auto">
            <a:xfrm>
              <a:off x="7315200" y="3619963"/>
              <a:ext cx="1131580" cy="734862"/>
            </a:xfrm>
            <a:prstGeom prst="rect">
              <a:avLst/>
            </a:prstGeom>
            <a:noFill/>
            <a:ln>
              <a:noFill/>
            </a:ln>
            <a:effectLst/>
          </p:spPr>
          <p:txBody>
            <a:bodyPr wrap="none" lIns="92075" tIns="46038" rIns="92075" bIns="46038">
              <a:spAutoFit/>
            </a:bodyPr>
            <a:lstStyle/>
            <a:p>
              <a:r>
                <a:rPr lang="en-US" b="1" i="1" dirty="0">
                  <a:solidFill>
                    <a:srgbClr val="000000"/>
                  </a:solidFill>
                  <a:latin typeface="Calibri" pitchFamily="34" charset="0"/>
                  <a:cs typeface="Calibri" pitchFamily="34" charset="0"/>
                </a:rPr>
                <a:t>HIGH</a:t>
              </a:r>
            </a:p>
            <a:p>
              <a:r>
                <a:rPr lang="en-US" b="1" i="1" dirty="0">
                  <a:solidFill>
                    <a:srgbClr val="000000"/>
                  </a:solidFill>
                  <a:latin typeface="Calibri" pitchFamily="34" charset="0"/>
                  <a:cs typeface="Calibri" pitchFamily="34" charset="0"/>
                </a:rPr>
                <a:t>DEMAND</a:t>
              </a:r>
            </a:p>
          </p:txBody>
        </p:sp>
        <p:sp>
          <p:nvSpPr>
            <p:cNvPr id="19" name="Line 14">
              <a:extLst>
                <a:ext uri="{FF2B5EF4-FFF2-40B4-BE49-F238E27FC236}">
                  <a16:creationId xmlns:a16="http://schemas.microsoft.com/office/drawing/2014/main" id="{1970D02B-DFE6-4FD7-AECD-124464010010}"/>
                </a:ext>
              </a:extLst>
            </p:cNvPr>
            <p:cNvSpPr>
              <a:spLocks noChangeShapeType="1"/>
            </p:cNvSpPr>
            <p:nvPr/>
          </p:nvSpPr>
          <p:spPr bwMode="auto">
            <a:xfrm>
              <a:off x="1711327" y="3962135"/>
              <a:ext cx="5670190" cy="8035"/>
            </a:xfrm>
            <a:prstGeom prst="line">
              <a:avLst/>
            </a:prstGeom>
            <a:noFill/>
            <a:ln w="508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5">
              <a:extLst>
                <a:ext uri="{FF2B5EF4-FFF2-40B4-BE49-F238E27FC236}">
                  <a16:creationId xmlns:a16="http://schemas.microsoft.com/office/drawing/2014/main" id="{B7972D70-FC8A-4B31-98F9-D442F4E896DE}"/>
                </a:ext>
              </a:extLst>
            </p:cNvPr>
            <p:cNvSpPr>
              <a:spLocks noChangeArrowheads="1"/>
            </p:cNvSpPr>
            <p:nvPr/>
          </p:nvSpPr>
          <p:spPr bwMode="auto">
            <a:xfrm>
              <a:off x="3800595" y="5208652"/>
              <a:ext cx="2182209" cy="420233"/>
            </a:xfrm>
            <a:prstGeom prst="rect">
              <a:avLst/>
            </a:prstGeom>
            <a:noFill/>
            <a:ln>
              <a:noFill/>
            </a:ln>
          </p:spPr>
          <p:txBody>
            <a:bodyPr wrap="none" lIns="92075" tIns="46038" rIns="92075" bIns="46038">
              <a:spAutoFit/>
            </a:bodyPr>
            <a:lstStyle/>
            <a:p>
              <a:r>
                <a:rPr lang="en-US" b="1" i="1" dirty="0">
                  <a:solidFill>
                    <a:srgbClr val="000000"/>
                  </a:solidFill>
                  <a:latin typeface="Calibri" pitchFamily="34" charset="0"/>
                  <a:cs typeface="Calibri" pitchFamily="34" charset="0"/>
                </a:rPr>
                <a:t>EXTREME WEATHER</a:t>
              </a:r>
            </a:p>
          </p:txBody>
        </p:sp>
        <p:sp>
          <p:nvSpPr>
            <p:cNvPr id="21" name="Rectangle 16">
              <a:extLst>
                <a:ext uri="{FF2B5EF4-FFF2-40B4-BE49-F238E27FC236}">
                  <a16:creationId xmlns:a16="http://schemas.microsoft.com/office/drawing/2014/main" id="{B0B6CF1D-972F-44C6-8424-7DD34D7F2B41}"/>
                </a:ext>
              </a:extLst>
            </p:cNvPr>
            <p:cNvSpPr>
              <a:spLocks noChangeArrowheads="1"/>
            </p:cNvSpPr>
            <p:nvPr/>
          </p:nvSpPr>
          <p:spPr bwMode="auto">
            <a:xfrm>
              <a:off x="3785393" y="2362200"/>
              <a:ext cx="1945047" cy="420233"/>
            </a:xfrm>
            <a:prstGeom prst="rect">
              <a:avLst/>
            </a:prstGeom>
            <a:noFill/>
            <a:ln>
              <a:noFill/>
            </a:ln>
            <a:effectLst/>
          </p:spPr>
          <p:txBody>
            <a:bodyPr wrap="none" lIns="92075" tIns="46038" rIns="92075" bIns="46038">
              <a:spAutoFit/>
            </a:bodyPr>
            <a:lstStyle/>
            <a:p>
              <a:r>
                <a:rPr lang="en-US" b="1" i="1" dirty="0">
                  <a:solidFill>
                    <a:srgbClr val="000000"/>
                  </a:solidFill>
                  <a:latin typeface="Calibri" pitchFamily="34" charset="0"/>
                  <a:cs typeface="Calibri" pitchFamily="34" charset="0"/>
                </a:rPr>
                <a:t>MAJOR INCIDENT</a:t>
              </a:r>
            </a:p>
          </p:txBody>
        </p:sp>
        <p:sp>
          <p:nvSpPr>
            <p:cNvPr id="22" name="AutoShape 17">
              <a:extLst>
                <a:ext uri="{FF2B5EF4-FFF2-40B4-BE49-F238E27FC236}">
                  <a16:creationId xmlns:a16="http://schemas.microsoft.com/office/drawing/2014/main" id="{8DEFA466-7EDB-4DAA-B3AF-C904AFD08753}"/>
                </a:ext>
              </a:extLst>
            </p:cNvPr>
            <p:cNvSpPr>
              <a:spLocks noChangeArrowheads="1"/>
            </p:cNvSpPr>
            <p:nvPr/>
          </p:nvSpPr>
          <p:spPr bwMode="auto">
            <a:xfrm>
              <a:off x="6429376" y="2938199"/>
              <a:ext cx="536575" cy="339328"/>
            </a:xfrm>
            <a:prstGeom prst="star5">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Calibri" pitchFamily="34" charset="0"/>
                <a:cs typeface="Calibri" pitchFamily="34" charset="0"/>
              </a:endParaRPr>
            </a:p>
          </p:txBody>
        </p:sp>
        <p:sp>
          <p:nvSpPr>
            <p:cNvPr id="23" name="AutoShape 18">
              <a:extLst>
                <a:ext uri="{FF2B5EF4-FFF2-40B4-BE49-F238E27FC236}">
                  <a16:creationId xmlns:a16="http://schemas.microsoft.com/office/drawing/2014/main" id="{239D07CD-AA5A-4CC9-B46D-D8A5C579CE88}"/>
                </a:ext>
              </a:extLst>
            </p:cNvPr>
            <p:cNvSpPr>
              <a:spLocks noChangeArrowheads="1"/>
            </p:cNvSpPr>
            <p:nvPr/>
          </p:nvSpPr>
          <p:spPr bwMode="auto">
            <a:xfrm>
              <a:off x="6111876" y="4143111"/>
              <a:ext cx="536575" cy="339328"/>
            </a:xfrm>
            <a:prstGeom prst="star5">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Calibri" pitchFamily="34" charset="0"/>
                <a:cs typeface="Calibri" pitchFamily="34" charset="0"/>
              </a:endParaRPr>
            </a:p>
          </p:txBody>
        </p:sp>
        <p:sp>
          <p:nvSpPr>
            <p:cNvPr id="24" name="AutoShape 19">
              <a:extLst>
                <a:ext uri="{FF2B5EF4-FFF2-40B4-BE49-F238E27FC236}">
                  <a16:creationId xmlns:a16="http://schemas.microsoft.com/office/drawing/2014/main" id="{F5E68212-4643-4BA1-A16F-3927F491A1C6}"/>
                </a:ext>
              </a:extLst>
            </p:cNvPr>
            <p:cNvSpPr>
              <a:spLocks noChangeArrowheads="1"/>
            </p:cNvSpPr>
            <p:nvPr/>
          </p:nvSpPr>
          <p:spPr bwMode="auto">
            <a:xfrm>
              <a:off x="3889376" y="4732470"/>
              <a:ext cx="536575" cy="340519"/>
            </a:xfrm>
            <a:prstGeom prst="star5">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Calibri" pitchFamily="34" charset="0"/>
                <a:cs typeface="Calibri" pitchFamily="34" charset="0"/>
              </a:endParaRPr>
            </a:p>
          </p:txBody>
        </p:sp>
        <p:sp>
          <p:nvSpPr>
            <p:cNvPr id="25" name="AutoShape 20">
              <a:extLst>
                <a:ext uri="{FF2B5EF4-FFF2-40B4-BE49-F238E27FC236}">
                  <a16:creationId xmlns:a16="http://schemas.microsoft.com/office/drawing/2014/main" id="{91B2E0CC-3F28-4B36-8F44-00A5D5312D41}"/>
                </a:ext>
              </a:extLst>
            </p:cNvPr>
            <p:cNvSpPr>
              <a:spLocks noChangeArrowheads="1"/>
            </p:cNvSpPr>
            <p:nvPr/>
          </p:nvSpPr>
          <p:spPr bwMode="auto">
            <a:xfrm>
              <a:off x="3130551" y="2746507"/>
              <a:ext cx="536575" cy="339329"/>
            </a:xfrm>
            <a:prstGeom prst="star5">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Calibri" pitchFamily="34" charset="0"/>
                <a:cs typeface="Calibri" pitchFamily="34" charset="0"/>
              </a:endParaRPr>
            </a:p>
          </p:txBody>
        </p:sp>
        <p:sp>
          <p:nvSpPr>
            <p:cNvPr id="26" name="Rectangle 21">
              <a:extLst>
                <a:ext uri="{FF2B5EF4-FFF2-40B4-BE49-F238E27FC236}">
                  <a16:creationId xmlns:a16="http://schemas.microsoft.com/office/drawing/2014/main" id="{379DD02D-EF69-416D-8C9F-5B367E93891F}"/>
                </a:ext>
              </a:extLst>
            </p:cNvPr>
            <p:cNvSpPr>
              <a:spLocks noChangeArrowheads="1"/>
            </p:cNvSpPr>
            <p:nvPr/>
          </p:nvSpPr>
          <p:spPr bwMode="auto">
            <a:xfrm>
              <a:off x="5472113" y="4457436"/>
              <a:ext cx="1520825" cy="42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b="1" i="1">
                  <a:solidFill>
                    <a:srgbClr val="000000"/>
                  </a:solidFill>
                  <a:latin typeface="Calibri" pitchFamily="34" charset="0"/>
                  <a:cs typeface="Calibri" pitchFamily="34" charset="0"/>
                </a:rPr>
                <a:t>Special Event</a:t>
              </a:r>
            </a:p>
          </p:txBody>
        </p:sp>
        <p:sp>
          <p:nvSpPr>
            <p:cNvPr id="27" name="Rectangle 22">
              <a:extLst>
                <a:ext uri="{FF2B5EF4-FFF2-40B4-BE49-F238E27FC236}">
                  <a16:creationId xmlns:a16="http://schemas.microsoft.com/office/drawing/2014/main" id="{C49C8BA7-DC9A-43B9-9B0B-55B9FF27B773}"/>
                </a:ext>
              </a:extLst>
            </p:cNvPr>
            <p:cNvSpPr>
              <a:spLocks noChangeArrowheads="1"/>
            </p:cNvSpPr>
            <p:nvPr/>
          </p:nvSpPr>
          <p:spPr bwMode="auto">
            <a:xfrm>
              <a:off x="4367745" y="2863189"/>
              <a:ext cx="2037916" cy="73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i="1" dirty="0">
                  <a:solidFill>
                    <a:srgbClr val="000000"/>
                  </a:solidFill>
                  <a:latin typeface="Calibri" pitchFamily="34" charset="0"/>
                  <a:cs typeface="Calibri" pitchFamily="34" charset="0"/>
                </a:rPr>
                <a:t>Tractor Trailer Fire</a:t>
              </a:r>
            </a:p>
            <a:p>
              <a:r>
                <a:rPr lang="en-US" b="1" i="1" dirty="0">
                  <a:solidFill>
                    <a:srgbClr val="000000"/>
                  </a:solidFill>
                  <a:latin typeface="Calibri" pitchFamily="34" charset="0"/>
                  <a:cs typeface="Calibri" pitchFamily="34" charset="0"/>
                </a:rPr>
                <a:t>During Rush Hour</a:t>
              </a:r>
            </a:p>
          </p:txBody>
        </p:sp>
        <p:sp>
          <p:nvSpPr>
            <p:cNvPr id="28" name="Rectangle 23">
              <a:extLst>
                <a:ext uri="{FF2B5EF4-FFF2-40B4-BE49-F238E27FC236}">
                  <a16:creationId xmlns:a16="http://schemas.microsoft.com/office/drawing/2014/main" id="{AB8857C8-1A06-4DC7-AE22-D7B950BB888A}"/>
                </a:ext>
              </a:extLst>
            </p:cNvPr>
            <p:cNvSpPr>
              <a:spLocks noChangeArrowheads="1"/>
            </p:cNvSpPr>
            <p:nvPr/>
          </p:nvSpPr>
          <p:spPr bwMode="auto">
            <a:xfrm>
              <a:off x="1764835" y="2742936"/>
              <a:ext cx="1512836" cy="104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i="1" dirty="0">
                  <a:solidFill>
                    <a:srgbClr val="000000"/>
                  </a:solidFill>
                  <a:latin typeface="Calibri" pitchFamily="34" charset="0"/>
                  <a:cs typeface="Calibri" pitchFamily="34" charset="0"/>
                </a:rPr>
                <a:t>Weekend</a:t>
              </a:r>
            </a:p>
            <a:p>
              <a:r>
                <a:rPr lang="en-US" b="1" i="1" dirty="0">
                  <a:solidFill>
                    <a:srgbClr val="000000"/>
                  </a:solidFill>
                  <a:latin typeface="Calibri" pitchFamily="34" charset="0"/>
                  <a:cs typeface="Calibri" pitchFamily="34" charset="0"/>
                </a:rPr>
                <a:t>Construction</a:t>
              </a:r>
            </a:p>
            <a:p>
              <a:r>
                <a:rPr lang="en-US" b="1" i="1" dirty="0">
                  <a:solidFill>
                    <a:srgbClr val="000000"/>
                  </a:solidFill>
                  <a:latin typeface="Calibri" pitchFamily="34" charset="0"/>
                  <a:cs typeface="Calibri" pitchFamily="34" charset="0"/>
                </a:rPr>
                <a:t>On Interstate</a:t>
              </a:r>
            </a:p>
          </p:txBody>
        </p:sp>
        <p:sp>
          <p:nvSpPr>
            <p:cNvPr id="29" name="Rectangle 24">
              <a:extLst>
                <a:ext uri="{FF2B5EF4-FFF2-40B4-BE49-F238E27FC236}">
                  <a16:creationId xmlns:a16="http://schemas.microsoft.com/office/drawing/2014/main" id="{0035E414-2FFB-481B-A51E-ADD16A39E7D8}"/>
                </a:ext>
              </a:extLst>
            </p:cNvPr>
            <p:cNvSpPr>
              <a:spLocks noChangeArrowheads="1"/>
            </p:cNvSpPr>
            <p:nvPr/>
          </p:nvSpPr>
          <p:spPr bwMode="auto">
            <a:xfrm>
              <a:off x="4445145" y="4851532"/>
              <a:ext cx="1319262" cy="42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i="1">
                  <a:solidFill>
                    <a:srgbClr val="000000"/>
                  </a:solidFill>
                  <a:latin typeface="Calibri" pitchFamily="34" charset="0"/>
                  <a:cs typeface="Calibri" pitchFamily="34" charset="0"/>
                </a:rPr>
                <a:t>Snowstorm</a:t>
              </a:r>
            </a:p>
          </p:txBody>
        </p:sp>
        <p:sp>
          <p:nvSpPr>
            <p:cNvPr id="30" name="Oval 25">
              <a:extLst>
                <a:ext uri="{FF2B5EF4-FFF2-40B4-BE49-F238E27FC236}">
                  <a16:creationId xmlns:a16="http://schemas.microsoft.com/office/drawing/2014/main" id="{790A88F6-46BA-4421-940E-057EA94FF2F8}"/>
                </a:ext>
              </a:extLst>
            </p:cNvPr>
            <p:cNvSpPr>
              <a:spLocks noChangeArrowheads="1"/>
            </p:cNvSpPr>
            <p:nvPr/>
          </p:nvSpPr>
          <p:spPr bwMode="auto">
            <a:xfrm>
              <a:off x="2824163" y="3528322"/>
              <a:ext cx="1951560" cy="101131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itchFamily="34" charset="0"/>
                <a:cs typeface="Calibri" pitchFamily="34" charset="0"/>
              </a:endParaRPr>
            </a:p>
          </p:txBody>
        </p:sp>
        <p:sp>
          <p:nvSpPr>
            <p:cNvPr id="31" name="Rectangle 26">
              <a:extLst>
                <a:ext uri="{FF2B5EF4-FFF2-40B4-BE49-F238E27FC236}">
                  <a16:creationId xmlns:a16="http://schemas.microsoft.com/office/drawing/2014/main" id="{034B8D1C-04F9-426A-BD54-DB778AFFF07E}"/>
                </a:ext>
              </a:extLst>
            </p:cNvPr>
            <p:cNvSpPr>
              <a:spLocks noChangeArrowheads="1"/>
            </p:cNvSpPr>
            <p:nvPr/>
          </p:nvSpPr>
          <p:spPr bwMode="auto">
            <a:xfrm>
              <a:off x="3243889" y="3806117"/>
              <a:ext cx="1198070" cy="35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b="1" i="1" dirty="0">
                  <a:solidFill>
                    <a:srgbClr val="000000"/>
                  </a:solidFill>
                  <a:latin typeface="Calibri" pitchFamily="34" charset="0"/>
                  <a:cs typeface="Calibri" pitchFamily="34" charset="0"/>
                </a:rPr>
                <a:t>No Accidents</a:t>
              </a:r>
            </a:p>
          </p:txBody>
        </p:sp>
        <p:sp>
          <p:nvSpPr>
            <p:cNvPr id="32" name="Rectangle 27">
              <a:extLst>
                <a:ext uri="{FF2B5EF4-FFF2-40B4-BE49-F238E27FC236}">
                  <a16:creationId xmlns:a16="http://schemas.microsoft.com/office/drawing/2014/main" id="{B978F7F9-DFEA-4435-9AE6-2325C9888E70}"/>
                </a:ext>
              </a:extLst>
            </p:cNvPr>
            <p:cNvSpPr>
              <a:spLocks noChangeArrowheads="1"/>
            </p:cNvSpPr>
            <p:nvPr/>
          </p:nvSpPr>
          <p:spPr bwMode="auto">
            <a:xfrm>
              <a:off x="3114997" y="3977716"/>
              <a:ext cx="1593587" cy="35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b="1" i="1" dirty="0">
                  <a:solidFill>
                    <a:srgbClr val="000000"/>
                  </a:solidFill>
                  <a:latin typeface="Calibri" pitchFamily="34" charset="0"/>
                  <a:cs typeface="Calibri" pitchFamily="34" charset="0"/>
                </a:rPr>
                <a:t>Expected Demand</a:t>
              </a:r>
            </a:p>
          </p:txBody>
        </p:sp>
        <p:sp>
          <p:nvSpPr>
            <p:cNvPr id="33" name="Rectangle 28">
              <a:extLst>
                <a:ext uri="{FF2B5EF4-FFF2-40B4-BE49-F238E27FC236}">
                  <a16:creationId xmlns:a16="http://schemas.microsoft.com/office/drawing/2014/main" id="{97037D9A-B59D-49AB-B5E3-A785FA72D770}"/>
                </a:ext>
              </a:extLst>
            </p:cNvPr>
            <p:cNvSpPr>
              <a:spLocks noChangeArrowheads="1"/>
            </p:cNvSpPr>
            <p:nvPr/>
          </p:nvSpPr>
          <p:spPr bwMode="auto">
            <a:xfrm>
              <a:off x="3164772" y="4177599"/>
              <a:ext cx="1311897" cy="35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b="1" i="1" dirty="0">
                  <a:solidFill>
                    <a:srgbClr val="000000"/>
                  </a:solidFill>
                  <a:latin typeface="Calibri" pitchFamily="34" charset="0"/>
                  <a:cs typeface="Calibri" pitchFamily="34" charset="0"/>
                </a:rPr>
                <a:t>Clear Weather</a:t>
              </a:r>
            </a:p>
          </p:txBody>
        </p:sp>
        <p:sp>
          <p:nvSpPr>
            <p:cNvPr id="34" name="Rectangle 29">
              <a:extLst>
                <a:ext uri="{FF2B5EF4-FFF2-40B4-BE49-F238E27FC236}">
                  <a16:creationId xmlns:a16="http://schemas.microsoft.com/office/drawing/2014/main" id="{6A7C5892-3F45-4F6B-9F1A-4DEE923D08A3}"/>
                </a:ext>
              </a:extLst>
            </p:cNvPr>
            <p:cNvSpPr>
              <a:spLocks noChangeArrowheads="1"/>
            </p:cNvSpPr>
            <p:nvPr/>
          </p:nvSpPr>
          <p:spPr bwMode="auto">
            <a:xfrm>
              <a:off x="3164772" y="3579970"/>
              <a:ext cx="1301786" cy="42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i="1" dirty="0">
                  <a:solidFill>
                    <a:srgbClr val="000000"/>
                  </a:solidFill>
                  <a:latin typeface="Calibri" pitchFamily="34" charset="0"/>
                  <a:cs typeface="Calibri" pitchFamily="34" charset="0"/>
                </a:rPr>
                <a:t>“NORMAL”</a:t>
              </a:r>
            </a:p>
          </p:txBody>
        </p:sp>
      </p:grpSp>
      <p:sp>
        <p:nvSpPr>
          <p:cNvPr id="36" name="Content Placeholder 2">
            <a:extLst>
              <a:ext uri="{FF2B5EF4-FFF2-40B4-BE49-F238E27FC236}">
                <a16:creationId xmlns:a16="http://schemas.microsoft.com/office/drawing/2014/main" id="{F5F4C491-72F4-4E76-B208-96B190BAE1E7}"/>
              </a:ext>
            </a:extLst>
          </p:cNvPr>
          <p:cNvSpPr txBox="1">
            <a:spLocks/>
          </p:cNvSpPr>
          <p:nvPr/>
        </p:nvSpPr>
        <p:spPr>
          <a:xfrm>
            <a:off x="2332514" y="5704187"/>
            <a:ext cx="7598421" cy="469521"/>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00" b="1" i="1" dirty="0">
                <a:solidFill>
                  <a:srgbClr val="C00000"/>
                </a:solidFill>
                <a:latin typeface="Calibri" pitchFamily="34" charset="0"/>
                <a:ea typeface="ＭＳ Ｐゴシック" pitchFamily="34" charset="-128"/>
                <a:cs typeface="Calibri" pitchFamily="34" charset="0"/>
              </a:rPr>
              <a:t>Goal:  Replace “normal” day with data-driven set of distinct travel conditions</a:t>
            </a:r>
          </a:p>
          <a:p>
            <a:pPr marL="0" indent="0" algn="ctr">
              <a:buNone/>
              <a:defRPr/>
            </a:pPr>
            <a:r>
              <a:rPr lang="en-US" sz="1800" b="1" i="1" dirty="0">
                <a:solidFill>
                  <a:srgbClr val="C00000"/>
                </a:solidFill>
                <a:latin typeface="Calibri" pitchFamily="34" charset="0"/>
                <a:ea typeface="ＭＳ Ｐゴシック" pitchFamily="34" charset="-128"/>
                <a:cs typeface="Calibri" pitchFamily="34" charset="0"/>
              </a:rPr>
              <a:t> </a:t>
            </a:r>
          </a:p>
          <a:p>
            <a:pPr marL="182563" lvl="1" indent="0" algn="ctr">
              <a:buNone/>
              <a:defRPr/>
            </a:pPr>
            <a:endParaRPr lang="en-US" sz="1800" b="1" dirty="0">
              <a:solidFill>
                <a:srgbClr val="C00000"/>
              </a:solidFill>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62003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0F0CDE-C084-4592-AFD2-980A100C2DB2}"/>
              </a:ext>
            </a:extLst>
          </p:cNvPr>
          <p:cNvSpPr/>
          <p:nvPr/>
        </p:nvSpPr>
        <p:spPr>
          <a:xfrm>
            <a:off x="2209801" y="1676400"/>
            <a:ext cx="8000999" cy="4679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7FEE5BA-D198-4E6F-834E-458BBDE911E3}"/>
              </a:ext>
            </a:extLst>
          </p:cNvPr>
          <p:cNvSpPr>
            <a:spLocks noGrp="1"/>
          </p:cNvSpPr>
          <p:nvPr>
            <p:ph type="sldNum" sz="quarter" idx="12"/>
          </p:nvPr>
        </p:nvSpPr>
        <p:spPr/>
        <p:txBody>
          <a:bodyPr/>
          <a:lstStyle/>
          <a:p>
            <a:pPr>
              <a:defRPr/>
            </a:pPr>
            <a:fld id="{964C510D-D580-43A2-9ABD-5D3EEA2F3D97}" type="slidenum">
              <a:rPr lang="en-US">
                <a:solidFill>
                  <a:prstClr val="white"/>
                </a:solidFill>
                <a:latin typeface="Calibri"/>
              </a:rPr>
              <a:pPr>
                <a:defRPr/>
              </a:pPr>
              <a:t>11</a:t>
            </a:fld>
            <a:endParaRPr lang="en-US">
              <a:solidFill>
                <a:prstClr val="white"/>
              </a:solidFill>
              <a:latin typeface="Calibri"/>
            </a:endParaRPr>
          </a:p>
        </p:txBody>
      </p:sp>
      <p:sp>
        <p:nvSpPr>
          <p:cNvPr id="4" name="Title 3">
            <a:extLst>
              <a:ext uri="{FF2B5EF4-FFF2-40B4-BE49-F238E27FC236}">
                <a16:creationId xmlns:a16="http://schemas.microsoft.com/office/drawing/2014/main" id="{07A97C3E-CD40-4FBD-ACF9-2EBE66C96C33}"/>
              </a:ext>
            </a:extLst>
          </p:cNvPr>
          <p:cNvSpPr>
            <a:spLocks noGrp="1"/>
          </p:cNvSpPr>
          <p:nvPr>
            <p:ph type="title"/>
          </p:nvPr>
        </p:nvSpPr>
        <p:spPr>
          <a:xfrm>
            <a:off x="2264422" y="76200"/>
            <a:ext cx="7620000" cy="1143000"/>
          </a:xfrm>
        </p:spPr>
        <p:txBody>
          <a:bodyPr>
            <a:noAutofit/>
          </a:bodyPr>
          <a:lstStyle/>
          <a:p>
            <a:r>
              <a:rPr lang="en-US" dirty="0"/>
              <a:t>Group Similar Days/Conditions using statistical analysis</a:t>
            </a:r>
          </a:p>
        </p:txBody>
      </p:sp>
      <p:grpSp>
        <p:nvGrpSpPr>
          <p:cNvPr id="35" name="Group 34">
            <a:extLst>
              <a:ext uri="{FF2B5EF4-FFF2-40B4-BE49-F238E27FC236}">
                <a16:creationId xmlns:a16="http://schemas.microsoft.com/office/drawing/2014/main" id="{97B9D433-ED30-4CF6-BCC7-8EE702B51507}"/>
              </a:ext>
            </a:extLst>
          </p:cNvPr>
          <p:cNvGrpSpPr/>
          <p:nvPr/>
        </p:nvGrpSpPr>
        <p:grpSpPr>
          <a:xfrm>
            <a:off x="2331568" y="1667918"/>
            <a:ext cx="6037560" cy="4696769"/>
            <a:chOff x="200165" y="1107177"/>
            <a:chExt cx="7005866" cy="5461123"/>
          </a:xfrm>
        </p:grpSpPr>
        <p:sp>
          <p:nvSpPr>
            <p:cNvPr id="39" name="Rectangle 38">
              <a:extLst>
                <a:ext uri="{FF2B5EF4-FFF2-40B4-BE49-F238E27FC236}">
                  <a16:creationId xmlns:a16="http://schemas.microsoft.com/office/drawing/2014/main" id="{1CAEA189-8D3C-44CE-B6F5-6088A3B6A646}"/>
                </a:ext>
              </a:extLst>
            </p:cNvPr>
            <p:cNvSpPr/>
            <p:nvPr/>
          </p:nvSpPr>
          <p:spPr bwMode="auto">
            <a:xfrm>
              <a:off x="1006475" y="1327150"/>
              <a:ext cx="5868988" cy="4521200"/>
            </a:xfrm>
            <a:prstGeom prst="rect">
              <a:avLst/>
            </a:prstGeom>
            <a:noFill/>
            <a:ln w="28575" cap="flat" cmpd="sng" algn="ctr">
              <a:solidFill>
                <a:srgbClr val="000000"/>
              </a:solidFill>
              <a:prstDash val="solid"/>
              <a:headEnd type="none" w="med" len="med"/>
              <a:tailEnd type="none" w="med" len="med"/>
            </a:ln>
            <a:effectLst/>
          </p:spPr>
          <p:txBody>
            <a:bodyPr anchor="ctr"/>
            <a:lstStyle/>
            <a:p>
              <a:pPr algn="ctr">
                <a:defRPr/>
              </a:pPr>
              <a:endParaRPr lang="en-US" sz="1600" i="1" kern="0" dirty="0" err="1">
                <a:solidFill>
                  <a:srgbClr val="FFFFFF"/>
                </a:solidFill>
                <a:latin typeface="Arial"/>
              </a:endParaRPr>
            </a:p>
          </p:txBody>
        </p:sp>
        <p:sp>
          <p:nvSpPr>
            <p:cNvPr id="40" name="TextBox 39">
              <a:extLst>
                <a:ext uri="{FF2B5EF4-FFF2-40B4-BE49-F238E27FC236}">
                  <a16:creationId xmlns:a16="http://schemas.microsoft.com/office/drawing/2014/main" id="{E8EF5D6E-FE2C-4954-93BF-F6CB8D403D98}"/>
                </a:ext>
              </a:extLst>
            </p:cNvPr>
            <p:cNvSpPr txBox="1"/>
            <p:nvPr/>
          </p:nvSpPr>
          <p:spPr>
            <a:xfrm>
              <a:off x="2155030" y="6138863"/>
              <a:ext cx="3571900" cy="429437"/>
            </a:xfrm>
            <a:prstGeom prst="rect">
              <a:avLst/>
            </a:prstGeom>
            <a:noFill/>
          </p:spPr>
          <p:txBody>
            <a:bodyPr wrap="none">
              <a:spAutoFit/>
            </a:bodyPr>
            <a:lstStyle/>
            <a:p>
              <a:pPr algn="ctr">
                <a:spcBef>
                  <a:spcPct val="0"/>
                </a:spcBef>
                <a:buFontTx/>
                <a:buNone/>
                <a:defRPr/>
              </a:pPr>
              <a:r>
                <a:rPr lang="en-US" b="1" dirty="0">
                  <a:solidFill>
                    <a:srgbClr val="000000"/>
                  </a:solidFill>
                  <a:cs typeface="Arial Narrow"/>
                </a:rPr>
                <a:t>Bottleneck Duration (minutes)</a:t>
              </a:r>
            </a:p>
          </p:txBody>
        </p:sp>
        <p:sp>
          <p:nvSpPr>
            <p:cNvPr id="41" name="TextBox 40">
              <a:extLst>
                <a:ext uri="{FF2B5EF4-FFF2-40B4-BE49-F238E27FC236}">
                  <a16:creationId xmlns:a16="http://schemas.microsoft.com/office/drawing/2014/main" id="{A3A24283-4889-4DF6-B351-D8531EB3CE26}"/>
                </a:ext>
              </a:extLst>
            </p:cNvPr>
            <p:cNvSpPr txBox="1"/>
            <p:nvPr/>
          </p:nvSpPr>
          <p:spPr>
            <a:xfrm rot="16200000">
              <a:off x="-2061657" y="3368999"/>
              <a:ext cx="4952210" cy="428566"/>
            </a:xfrm>
            <a:prstGeom prst="rect">
              <a:avLst/>
            </a:prstGeom>
            <a:noFill/>
          </p:spPr>
          <p:txBody>
            <a:bodyPr wrap="square">
              <a:spAutoFit/>
            </a:bodyPr>
            <a:lstStyle/>
            <a:p>
              <a:pPr algn="ctr">
                <a:spcBef>
                  <a:spcPct val="0"/>
                </a:spcBef>
                <a:buFontTx/>
                <a:buNone/>
                <a:defRPr/>
              </a:pPr>
              <a:r>
                <a:rPr lang="en-US" b="1" dirty="0">
                  <a:solidFill>
                    <a:srgbClr val="000000"/>
                  </a:solidFill>
                  <a:cs typeface="Arial Narrow"/>
                </a:rPr>
                <a:t>Travel Time (minutes)</a:t>
              </a:r>
            </a:p>
          </p:txBody>
        </p:sp>
        <p:sp>
          <p:nvSpPr>
            <p:cNvPr id="42" name="TextBox 41">
              <a:extLst>
                <a:ext uri="{FF2B5EF4-FFF2-40B4-BE49-F238E27FC236}">
                  <a16:creationId xmlns:a16="http://schemas.microsoft.com/office/drawing/2014/main" id="{D24B2A66-0D94-4A86-8108-A0C236FEF9A4}"/>
                </a:ext>
              </a:extLst>
            </p:cNvPr>
            <p:cNvSpPr txBox="1"/>
            <p:nvPr/>
          </p:nvSpPr>
          <p:spPr>
            <a:xfrm>
              <a:off x="5252796" y="5822950"/>
              <a:ext cx="456094" cy="393650"/>
            </a:xfrm>
            <a:prstGeom prst="rect">
              <a:avLst/>
            </a:prstGeom>
            <a:noFill/>
          </p:spPr>
          <p:txBody>
            <a:bodyPr wrap="none">
              <a:spAutoFit/>
            </a:bodyPr>
            <a:lstStyle/>
            <a:p>
              <a:pPr algn="ctr">
                <a:spcBef>
                  <a:spcPct val="0"/>
                </a:spcBef>
                <a:buFontTx/>
                <a:buNone/>
                <a:defRPr/>
              </a:pPr>
              <a:r>
                <a:rPr lang="en-US" sz="1600" dirty="0">
                  <a:solidFill>
                    <a:srgbClr val="000000"/>
                  </a:solidFill>
                  <a:latin typeface="+mj-lt"/>
                  <a:cs typeface="Arial Narrow"/>
                </a:rPr>
                <a:t>90</a:t>
              </a:r>
            </a:p>
          </p:txBody>
        </p:sp>
        <p:sp>
          <p:nvSpPr>
            <p:cNvPr id="43" name="TextBox 42">
              <a:extLst>
                <a:ext uri="{FF2B5EF4-FFF2-40B4-BE49-F238E27FC236}">
                  <a16:creationId xmlns:a16="http://schemas.microsoft.com/office/drawing/2014/main" id="{2660BE4E-3E16-4D2D-BB65-C309C8560146}"/>
                </a:ext>
              </a:extLst>
            </p:cNvPr>
            <p:cNvSpPr txBox="1"/>
            <p:nvPr/>
          </p:nvSpPr>
          <p:spPr>
            <a:xfrm>
              <a:off x="2308778" y="5816600"/>
              <a:ext cx="456094" cy="393650"/>
            </a:xfrm>
            <a:prstGeom prst="rect">
              <a:avLst/>
            </a:prstGeom>
            <a:noFill/>
          </p:spPr>
          <p:txBody>
            <a:bodyPr wrap="none">
              <a:spAutoFit/>
            </a:bodyPr>
            <a:lstStyle/>
            <a:p>
              <a:pPr algn="ctr">
                <a:spcBef>
                  <a:spcPct val="0"/>
                </a:spcBef>
                <a:buFontTx/>
                <a:buNone/>
                <a:defRPr/>
              </a:pPr>
              <a:r>
                <a:rPr lang="en-US" sz="1600" dirty="0">
                  <a:solidFill>
                    <a:srgbClr val="000000"/>
                  </a:solidFill>
                  <a:latin typeface="+mj-lt"/>
                  <a:cs typeface="Arial Narrow"/>
                </a:rPr>
                <a:t>30</a:t>
              </a:r>
            </a:p>
          </p:txBody>
        </p:sp>
        <p:sp>
          <p:nvSpPr>
            <p:cNvPr id="44" name="TextBox 43">
              <a:extLst>
                <a:ext uri="{FF2B5EF4-FFF2-40B4-BE49-F238E27FC236}">
                  <a16:creationId xmlns:a16="http://schemas.microsoft.com/office/drawing/2014/main" id="{864C460A-56E1-48C1-9202-95653F702195}"/>
                </a:ext>
              </a:extLst>
            </p:cNvPr>
            <p:cNvSpPr txBox="1"/>
            <p:nvPr/>
          </p:nvSpPr>
          <p:spPr>
            <a:xfrm>
              <a:off x="3789915" y="5822950"/>
              <a:ext cx="456094" cy="393650"/>
            </a:xfrm>
            <a:prstGeom prst="rect">
              <a:avLst/>
            </a:prstGeom>
            <a:noFill/>
          </p:spPr>
          <p:txBody>
            <a:bodyPr wrap="none">
              <a:spAutoFit/>
            </a:bodyPr>
            <a:lstStyle/>
            <a:p>
              <a:pPr algn="ctr">
                <a:spcBef>
                  <a:spcPct val="0"/>
                </a:spcBef>
                <a:buFontTx/>
                <a:buNone/>
                <a:defRPr/>
              </a:pPr>
              <a:r>
                <a:rPr lang="en-US" sz="1600" dirty="0">
                  <a:solidFill>
                    <a:srgbClr val="000000"/>
                  </a:solidFill>
                  <a:latin typeface="+mj-lt"/>
                  <a:cs typeface="Arial Narrow"/>
                </a:rPr>
                <a:t>60</a:t>
              </a:r>
            </a:p>
          </p:txBody>
        </p:sp>
        <p:sp>
          <p:nvSpPr>
            <p:cNvPr id="45" name="TextBox 44">
              <a:extLst>
                <a:ext uri="{FF2B5EF4-FFF2-40B4-BE49-F238E27FC236}">
                  <a16:creationId xmlns:a16="http://schemas.microsoft.com/office/drawing/2014/main" id="{A21009D5-EC3A-4F6A-94EA-D59F65846C2C}"/>
                </a:ext>
              </a:extLst>
            </p:cNvPr>
            <p:cNvSpPr txBox="1"/>
            <p:nvPr/>
          </p:nvSpPr>
          <p:spPr>
            <a:xfrm>
              <a:off x="6629030" y="5821363"/>
              <a:ext cx="577001" cy="393650"/>
            </a:xfrm>
            <a:prstGeom prst="rect">
              <a:avLst/>
            </a:prstGeom>
            <a:noFill/>
          </p:spPr>
          <p:txBody>
            <a:bodyPr wrap="none">
              <a:spAutoFit/>
            </a:bodyPr>
            <a:lstStyle/>
            <a:p>
              <a:pPr algn="ctr">
                <a:spcBef>
                  <a:spcPct val="0"/>
                </a:spcBef>
                <a:buFontTx/>
                <a:buNone/>
                <a:defRPr/>
              </a:pPr>
              <a:r>
                <a:rPr lang="en-US" sz="1600" dirty="0">
                  <a:solidFill>
                    <a:srgbClr val="000000"/>
                  </a:solidFill>
                  <a:latin typeface="+mj-lt"/>
                  <a:cs typeface="Arial Narrow"/>
                </a:rPr>
                <a:t>120</a:t>
              </a:r>
            </a:p>
          </p:txBody>
        </p:sp>
        <p:sp>
          <p:nvSpPr>
            <p:cNvPr id="46" name="TextBox 45">
              <a:extLst>
                <a:ext uri="{FF2B5EF4-FFF2-40B4-BE49-F238E27FC236}">
                  <a16:creationId xmlns:a16="http://schemas.microsoft.com/office/drawing/2014/main" id="{ACAB2700-4D22-480B-91F7-975A95FC5076}"/>
                </a:ext>
              </a:extLst>
            </p:cNvPr>
            <p:cNvSpPr txBox="1"/>
            <p:nvPr/>
          </p:nvSpPr>
          <p:spPr>
            <a:xfrm>
              <a:off x="907937" y="5821363"/>
              <a:ext cx="335190" cy="393650"/>
            </a:xfrm>
            <a:prstGeom prst="rect">
              <a:avLst/>
            </a:prstGeom>
            <a:noFill/>
          </p:spPr>
          <p:txBody>
            <a:bodyPr wrap="none">
              <a:spAutoFit/>
            </a:bodyPr>
            <a:lstStyle/>
            <a:p>
              <a:pPr algn="ctr">
                <a:spcBef>
                  <a:spcPct val="0"/>
                </a:spcBef>
                <a:buFontTx/>
                <a:buNone/>
                <a:defRPr/>
              </a:pPr>
              <a:r>
                <a:rPr lang="en-US" sz="1600" dirty="0">
                  <a:solidFill>
                    <a:srgbClr val="000000"/>
                  </a:solidFill>
                  <a:latin typeface="+mj-lt"/>
                  <a:cs typeface="Arial Narrow"/>
                </a:rPr>
                <a:t>0</a:t>
              </a:r>
            </a:p>
          </p:txBody>
        </p:sp>
        <p:sp>
          <p:nvSpPr>
            <p:cNvPr id="47" name="TextBox 46">
              <a:extLst>
                <a:ext uri="{FF2B5EF4-FFF2-40B4-BE49-F238E27FC236}">
                  <a16:creationId xmlns:a16="http://schemas.microsoft.com/office/drawing/2014/main" id="{136712C1-B742-42AF-B912-2147EC43FC51}"/>
                </a:ext>
              </a:extLst>
            </p:cNvPr>
            <p:cNvSpPr txBox="1"/>
            <p:nvPr/>
          </p:nvSpPr>
          <p:spPr>
            <a:xfrm>
              <a:off x="566860" y="5629276"/>
              <a:ext cx="456094" cy="393650"/>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15</a:t>
              </a:r>
            </a:p>
          </p:txBody>
        </p:sp>
        <p:sp>
          <p:nvSpPr>
            <p:cNvPr id="48" name="TextBox 47">
              <a:extLst>
                <a:ext uri="{FF2B5EF4-FFF2-40B4-BE49-F238E27FC236}">
                  <a16:creationId xmlns:a16="http://schemas.microsoft.com/office/drawing/2014/main" id="{DD0444C3-4FEB-4E3D-ACE3-2827A9AB4857}"/>
                </a:ext>
              </a:extLst>
            </p:cNvPr>
            <p:cNvSpPr txBox="1"/>
            <p:nvPr/>
          </p:nvSpPr>
          <p:spPr>
            <a:xfrm>
              <a:off x="544271" y="1160463"/>
              <a:ext cx="456094" cy="393650"/>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35</a:t>
              </a:r>
            </a:p>
          </p:txBody>
        </p:sp>
        <p:sp>
          <p:nvSpPr>
            <p:cNvPr id="49" name="TextBox 48">
              <a:extLst>
                <a:ext uri="{FF2B5EF4-FFF2-40B4-BE49-F238E27FC236}">
                  <a16:creationId xmlns:a16="http://schemas.microsoft.com/office/drawing/2014/main" id="{F01B562E-B5C9-40D1-BBFF-2556CBC2C58E}"/>
                </a:ext>
              </a:extLst>
            </p:cNvPr>
            <p:cNvSpPr txBox="1"/>
            <p:nvPr/>
          </p:nvSpPr>
          <p:spPr>
            <a:xfrm>
              <a:off x="566860" y="3414713"/>
              <a:ext cx="456094" cy="393650"/>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25</a:t>
              </a:r>
            </a:p>
          </p:txBody>
        </p:sp>
        <p:sp>
          <p:nvSpPr>
            <p:cNvPr id="50" name="TextBox 49">
              <a:extLst>
                <a:ext uri="{FF2B5EF4-FFF2-40B4-BE49-F238E27FC236}">
                  <a16:creationId xmlns:a16="http://schemas.microsoft.com/office/drawing/2014/main" id="{A704BEAD-3EBF-4C97-A098-B42388044CBF}"/>
                </a:ext>
              </a:extLst>
            </p:cNvPr>
            <p:cNvSpPr txBox="1"/>
            <p:nvPr/>
          </p:nvSpPr>
          <p:spPr>
            <a:xfrm>
              <a:off x="571259" y="2309813"/>
              <a:ext cx="456094" cy="393650"/>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30</a:t>
              </a:r>
            </a:p>
          </p:txBody>
        </p:sp>
        <p:sp>
          <p:nvSpPr>
            <p:cNvPr id="51" name="TextBox 50">
              <a:extLst>
                <a:ext uri="{FF2B5EF4-FFF2-40B4-BE49-F238E27FC236}">
                  <a16:creationId xmlns:a16="http://schemas.microsoft.com/office/drawing/2014/main" id="{22EE8EBA-A30D-4CD4-96BF-A99673842E9D}"/>
                </a:ext>
              </a:extLst>
            </p:cNvPr>
            <p:cNvSpPr txBox="1"/>
            <p:nvPr/>
          </p:nvSpPr>
          <p:spPr>
            <a:xfrm>
              <a:off x="583958" y="4606926"/>
              <a:ext cx="456094" cy="393650"/>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20</a:t>
              </a:r>
            </a:p>
          </p:txBody>
        </p:sp>
        <p:sp>
          <p:nvSpPr>
            <p:cNvPr id="52" name="Oval 51">
              <a:extLst>
                <a:ext uri="{FF2B5EF4-FFF2-40B4-BE49-F238E27FC236}">
                  <a16:creationId xmlns:a16="http://schemas.microsoft.com/office/drawing/2014/main" id="{9F8788CE-5258-432D-AE10-0EF51F5A4C10}"/>
                </a:ext>
              </a:extLst>
            </p:cNvPr>
            <p:cNvSpPr>
              <a:spLocks noChangeAspect="1"/>
            </p:cNvSpPr>
            <p:nvPr/>
          </p:nvSpPr>
          <p:spPr bwMode="auto">
            <a:xfrm>
              <a:off x="1860947" y="5120728"/>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53" name="Oval 52">
              <a:extLst>
                <a:ext uri="{FF2B5EF4-FFF2-40B4-BE49-F238E27FC236}">
                  <a16:creationId xmlns:a16="http://schemas.microsoft.com/office/drawing/2014/main" id="{627DD550-516C-4931-BF84-413B1C38B2B0}"/>
                </a:ext>
              </a:extLst>
            </p:cNvPr>
            <p:cNvSpPr>
              <a:spLocks noChangeAspect="1"/>
            </p:cNvSpPr>
            <p:nvPr/>
          </p:nvSpPr>
          <p:spPr bwMode="auto">
            <a:xfrm>
              <a:off x="1389459" y="5247728"/>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54" name="Oval 53">
              <a:extLst>
                <a:ext uri="{FF2B5EF4-FFF2-40B4-BE49-F238E27FC236}">
                  <a16:creationId xmlns:a16="http://schemas.microsoft.com/office/drawing/2014/main" id="{7E8BAB80-22FC-45B7-8BDE-343E643CBBF4}"/>
                </a:ext>
              </a:extLst>
            </p:cNvPr>
            <p:cNvSpPr>
              <a:spLocks noChangeAspect="1"/>
            </p:cNvSpPr>
            <p:nvPr/>
          </p:nvSpPr>
          <p:spPr bwMode="auto">
            <a:xfrm>
              <a:off x="2013347" y="5273128"/>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55" name="Oval 54">
              <a:extLst>
                <a:ext uri="{FF2B5EF4-FFF2-40B4-BE49-F238E27FC236}">
                  <a16:creationId xmlns:a16="http://schemas.microsoft.com/office/drawing/2014/main" id="{FDE717DF-8651-4886-8B59-9355098BEFFC}"/>
                </a:ext>
              </a:extLst>
            </p:cNvPr>
            <p:cNvSpPr>
              <a:spLocks noChangeAspect="1"/>
            </p:cNvSpPr>
            <p:nvPr/>
          </p:nvSpPr>
          <p:spPr bwMode="auto">
            <a:xfrm>
              <a:off x="1510109" y="4941757"/>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56" name="Oval 55">
              <a:extLst>
                <a:ext uri="{FF2B5EF4-FFF2-40B4-BE49-F238E27FC236}">
                  <a16:creationId xmlns:a16="http://schemas.microsoft.com/office/drawing/2014/main" id="{315E18A3-30CD-4E5D-8FA3-18442BD4A783}"/>
                </a:ext>
              </a:extLst>
            </p:cNvPr>
            <p:cNvSpPr>
              <a:spLocks noChangeAspect="1"/>
            </p:cNvSpPr>
            <p:nvPr/>
          </p:nvSpPr>
          <p:spPr bwMode="auto">
            <a:xfrm>
              <a:off x="4203270" y="321885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57" name="Oval 56">
              <a:extLst>
                <a:ext uri="{FF2B5EF4-FFF2-40B4-BE49-F238E27FC236}">
                  <a16:creationId xmlns:a16="http://schemas.microsoft.com/office/drawing/2014/main" id="{925081C4-2D7C-4275-A4C7-8155E2B9691D}"/>
                </a:ext>
              </a:extLst>
            </p:cNvPr>
            <p:cNvSpPr>
              <a:spLocks noChangeAspect="1"/>
            </p:cNvSpPr>
            <p:nvPr/>
          </p:nvSpPr>
          <p:spPr bwMode="auto">
            <a:xfrm>
              <a:off x="4203270" y="2820387"/>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58" name="Oval 57">
              <a:extLst>
                <a:ext uri="{FF2B5EF4-FFF2-40B4-BE49-F238E27FC236}">
                  <a16:creationId xmlns:a16="http://schemas.microsoft.com/office/drawing/2014/main" id="{A963619E-D4B9-4C1E-9015-F4FE3A123F01}"/>
                </a:ext>
              </a:extLst>
            </p:cNvPr>
            <p:cNvSpPr>
              <a:spLocks noChangeAspect="1"/>
            </p:cNvSpPr>
            <p:nvPr/>
          </p:nvSpPr>
          <p:spPr bwMode="auto">
            <a:xfrm>
              <a:off x="3267404" y="286325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59" name="Oval 58">
              <a:extLst>
                <a:ext uri="{FF2B5EF4-FFF2-40B4-BE49-F238E27FC236}">
                  <a16:creationId xmlns:a16="http://schemas.microsoft.com/office/drawing/2014/main" id="{FA0FCE09-E68A-4FD7-BE33-5A53077FB349}"/>
                </a:ext>
              </a:extLst>
            </p:cNvPr>
            <p:cNvSpPr>
              <a:spLocks noChangeAspect="1"/>
            </p:cNvSpPr>
            <p:nvPr/>
          </p:nvSpPr>
          <p:spPr bwMode="auto">
            <a:xfrm>
              <a:off x="3940969" y="328235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60" name="Oval 59">
              <a:extLst>
                <a:ext uri="{FF2B5EF4-FFF2-40B4-BE49-F238E27FC236}">
                  <a16:creationId xmlns:a16="http://schemas.microsoft.com/office/drawing/2014/main" id="{60CD36F2-F5FC-4794-A86D-84C5EA81B576}"/>
                </a:ext>
              </a:extLst>
            </p:cNvPr>
            <p:cNvSpPr>
              <a:spLocks noChangeAspect="1"/>
            </p:cNvSpPr>
            <p:nvPr/>
          </p:nvSpPr>
          <p:spPr bwMode="auto">
            <a:xfrm>
              <a:off x="4720828" y="2953165"/>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61" name="Oval 60">
              <a:extLst>
                <a:ext uri="{FF2B5EF4-FFF2-40B4-BE49-F238E27FC236}">
                  <a16:creationId xmlns:a16="http://schemas.microsoft.com/office/drawing/2014/main" id="{64DDCAA0-529E-44A0-A741-332963E22964}"/>
                </a:ext>
              </a:extLst>
            </p:cNvPr>
            <p:cNvSpPr>
              <a:spLocks noChangeAspect="1"/>
            </p:cNvSpPr>
            <p:nvPr/>
          </p:nvSpPr>
          <p:spPr bwMode="auto">
            <a:xfrm>
              <a:off x="3997324" y="2552699"/>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62" name="Oval 61">
              <a:extLst>
                <a:ext uri="{FF2B5EF4-FFF2-40B4-BE49-F238E27FC236}">
                  <a16:creationId xmlns:a16="http://schemas.microsoft.com/office/drawing/2014/main" id="{1C342669-962E-42AC-81BE-C476EB25290D}"/>
                </a:ext>
              </a:extLst>
            </p:cNvPr>
            <p:cNvSpPr>
              <a:spLocks noChangeAspect="1"/>
            </p:cNvSpPr>
            <p:nvPr/>
          </p:nvSpPr>
          <p:spPr bwMode="auto">
            <a:xfrm>
              <a:off x="4334239" y="2603499"/>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63" name="Oval 62">
              <a:extLst>
                <a:ext uri="{FF2B5EF4-FFF2-40B4-BE49-F238E27FC236}">
                  <a16:creationId xmlns:a16="http://schemas.microsoft.com/office/drawing/2014/main" id="{3590FFED-F519-423D-A914-1F461102D76B}"/>
                </a:ext>
              </a:extLst>
            </p:cNvPr>
            <p:cNvSpPr>
              <a:spLocks noChangeAspect="1"/>
            </p:cNvSpPr>
            <p:nvPr/>
          </p:nvSpPr>
          <p:spPr bwMode="auto">
            <a:xfrm>
              <a:off x="2159397" y="4712702"/>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64" name="Oval 63">
              <a:extLst>
                <a:ext uri="{FF2B5EF4-FFF2-40B4-BE49-F238E27FC236}">
                  <a16:creationId xmlns:a16="http://schemas.microsoft.com/office/drawing/2014/main" id="{804481FF-410F-4389-941D-713A48B43A0B}"/>
                </a:ext>
              </a:extLst>
            </p:cNvPr>
            <p:cNvSpPr>
              <a:spLocks noChangeAspect="1"/>
            </p:cNvSpPr>
            <p:nvPr/>
          </p:nvSpPr>
          <p:spPr bwMode="auto">
            <a:xfrm>
              <a:off x="3409089" y="394970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65" name="Oval 64">
              <a:extLst>
                <a:ext uri="{FF2B5EF4-FFF2-40B4-BE49-F238E27FC236}">
                  <a16:creationId xmlns:a16="http://schemas.microsoft.com/office/drawing/2014/main" id="{47440532-BBA9-4119-A267-94B8EB4B6CB2}"/>
                </a:ext>
              </a:extLst>
            </p:cNvPr>
            <p:cNvSpPr>
              <a:spLocks noChangeAspect="1"/>
            </p:cNvSpPr>
            <p:nvPr/>
          </p:nvSpPr>
          <p:spPr bwMode="auto">
            <a:xfrm>
              <a:off x="1793478" y="2025652"/>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66" name="Oval 65">
              <a:extLst>
                <a:ext uri="{FF2B5EF4-FFF2-40B4-BE49-F238E27FC236}">
                  <a16:creationId xmlns:a16="http://schemas.microsoft.com/office/drawing/2014/main" id="{5C6FC2F4-E93A-45AD-A74F-C1256AADAC92}"/>
                </a:ext>
              </a:extLst>
            </p:cNvPr>
            <p:cNvSpPr>
              <a:spLocks noChangeAspect="1"/>
            </p:cNvSpPr>
            <p:nvPr/>
          </p:nvSpPr>
          <p:spPr bwMode="auto">
            <a:xfrm>
              <a:off x="1625362" y="230378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67" name="Oval 66">
              <a:extLst>
                <a:ext uri="{FF2B5EF4-FFF2-40B4-BE49-F238E27FC236}">
                  <a16:creationId xmlns:a16="http://schemas.microsoft.com/office/drawing/2014/main" id="{795FC002-8023-4EF2-A954-92A31572BB62}"/>
                </a:ext>
              </a:extLst>
            </p:cNvPr>
            <p:cNvSpPr>
              <a:spLocks noChangeAspect="1"/>
            </p:cNvSpPr>
            <p:nvPr/>
          </p:nvSpPr>
          <p:spPr bwMode="auto">
            <a:xfrm>
              <a:off x="2321275" y="338597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68" name="Oval 67">
              <a:extLst>
                <a:ext uri="{FF2B5EF4-FFF2-40B4-BE49-F238E27FC236}">
                  <a16:creationId xmlns:a16="http://schemas.microsoft.com/office/drawing/2014/main" id="{9E734485-A80F-48DF-8E07-B14372A6CBD3}"/>
                </a:ext>
              </a:extLst>
            </p:cNvPr>
            <p:cNvSpPr>
              <a:spLocks noChangeAspect="1"/>
            </p:cNvSpPr>
            <p:nvPr/>
          </p:nvSpPr>
          <p:spPr bwMode="auto">
            <a:xfrm>
              <a:off x="2286033" y="312443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69" name="Oval 68">
              <a:extLst>
                <a:ext uri="{FF2B5EF4-FFF2-40B4-BE49-F238E27FC236}">
                  <a16:creationId xmlns:a16="http://schemas.microsoft.com/office/drawing/2014/main" id="{EF775DEF-7D38-4A24-BD25-5F48B37B13A0}"/>
                </a:ext>
              </a:extLst>
            </p:cNvPr>
            <p:cNvSpPr>
              <a:spLocks noChangeAspect="1"/>
            </p:cNvSpPr>
            <p:nvPr/>
          </p:nvSpPr>
          <p:spPr bwMode="auto">
            <a:xfrm>
              <a:off x="4072301" y="358775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70" name="Oval 69">
              <a:extLst>
                <a:ext uri="{FF2B5EF4-FFF2-40B4-BE49-F238E27FC236}">
                  <a16:creationId xmlns:a16="http://schemas.microsoft.com/office/drawing/2014/main" id="{E9D3426A-1DA7-41D0-AFD8-B28B680BD9C2}"/>
                </a:ext>
              </a:extLst>
            </p:cNvPr>
            <p:cNvSpPr>
              <a:spLocks noChangeAspect="1"/>
            </p:cNvSpPr>
            <p:nvPr/>
          </p:nvSpPr>
          <p:spPr bwMode="auto">
            <a:xfrm>
              <a:off x="3474574" y="3625852"/>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71" name="Oval 70">
              <a:extLst>
                <a:ext uri="{FF2B5EF4-FFF2-40B4-BE49-F238E27FC236}">
                  <a16:creationId xmlns:a16="http://schemas.microsoft.com/office/drawing/2014/main" id="{F77E83C4-F193-4276-9BB2-033C74E8556D}"/>
                </a:ext>
              </a:extLst>
            </p:cNvPr>
            <p:cNvSpPr>
              <a:spLocks noChangeAspect="1"/>
            </p:cNvSpPr>
            <p:nvPr/>
          </p:nvSpPr>
          <p:spPr bwMode="auto">
            <a:xfrm>
              <a:off x="2694714" y="4460875"/>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72" name="Oval 71">
              <a:extLst>
                <a:ext uri="{FF2B5EF4-FFF2-40B4-BE49-F238E27FC236}">
                  <a16:creationId xmlns:a16="http://schemas.microsoft.com/office/drawing/2014/main" id="{60FC4A0D-6B45-4B1F-8E31-D44D539602F6}"/>
                </a:ext>
              </a:extLst>
            </p:cNvPr>
            <p:cNvSpPr>
              <a:spLocks noChangeAspect="1"/>
            </p:cNvSpPr>
            <p:nvPr/>
          </p:nvSpPr>
          <p:spPr bwMode="auto">
            <a:xfrm>
              <a:off x="3810000" y="407670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73" name="Oval 72">
              <a:extLst>
                <a:ext uri="{FF2B5EF4-FFF2-40B4-BE49-F238E27FC236}">
                  <a16:creationId xmlns:a16="http://schemas.microsoft.com/office/drawing/2014/main" id="{E788C76E-2EE1-40F5-855E-30D57164DAA8}"/>
                </a:ext>
              </a:extLst>
            </p:cNvPr>
            <p:cNvSpPr>
              <a:spLocks noChangeAspect="1"/>
            </p:cNvSpPr>
            <p:nvPr/>
          </p:nvSpPr>
          <p:spPr bwMode="auto">
            <a:xfrm>
              <a:off x="3343605" y="321885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74" name="Oval 73">
              <a:extLst>
                <a:ext uri="{FF2B5EF4-FFF2-40B4-BE49-F238E27FC236}">
                  <a16:creationId xmlns:a16="http://schemas.microsoft.com/office/drawing/2014/main" id="{48CE60FA-C898-4FD2-8120-90F2DA991851}"/>
                </a:ext>
              </a:extLst>
            </p:cNvPr>
            <p:cNvSpPr>
              <a:spLocks noChangeAspect="1"/>
            </p:cNvSpPr>
            <p:nvPr/>
          </p:nvSpPr>
          <p:spPr bwMode="auto">
            <a:xfrm>
              <a:off x="2471340" y="2693388"/>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75" name="Oval 74">
              <a:extLst>
                <a:ext uri="{FF2B5EF4-FFF2-40B4-BE49-F238E27FC236}">
                  <a16:creationId xmlns:a16="http://schemas.microsoft.com/office/drawing/2014/main" id="{24B91EB9-1CDB-4B66-8AA5-684F585B0B15}"/>
                </a:ext>
              </a:extLst>
            </p:cNvPr>
            <p:cNvSpPr>
              <a:spLocks noChangeAspect="1"/>
            </p:cNvSpPr>
            <p:nvPr/>
          </p:nvSpPr>
          <p:spPr bwMode="auto">
            <a:xfrm>
              <a:off x="5867400" y="187960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76" name="Oval 75">
              <a:extLst>
                <a:ext uri="{FF2B5EF4-FFF2-40B4-BE49-F238E27FC236}">
                  <a16:creationId xmlns:a16="http://schemas.microsoft.com/office/drawing/2014/main" id="{0337D8C2-599A-40C4-AB8F-1ED5117BEADB}"/>
                </a:ext>
              </a:extLst>
            </p:cNvPr>
            <p:cNvSpPr>
              <a:spLocks noChangeAspect="1"/>
            </p:cNvSpPr>
            <p:nvPr/>
          </p:nvSpPr>
          <p:spPr bwMode="auto">
            <a:xfrm>
              <a:off x="5998369" y="1499017"/>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77" name="Oval 76">
              <a:extLst>
                <a:ext uri="{FF2B5EF4-FFF2-40B4-BE49-F238E27FC236}">
                  <a16:creationId xmlns:a16="http://schemas.microsoft.com/office/drawing/2014/main" id="{C2F38FFE-E0EF-4ED5-8BDC-C65F0612CDFD}"/>
                </a:ext>
              </a:extLst>
            </p:cNvPr>
            <p:cNvSpPr>
              <a:spLocks noChangeAspect="1"/>
            </p:cNvSpPr>
            <p:nvPr/>
          </p:nvSpPr>
          <p:spPr bwMode="auto">
            <a:xfrm>
              <a:off x="5359797" y="186690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78" name="Oval 77">
              <a:extLst>
                <a:ext uri="{FF2B5EF4-FFF2-40B4-BE49-F238E27FC236}">
                  <a16:creationId xmlns:a16="http://schemas.microsoft.com/office/drawing/2014/main" id="{466EB8C8-1328-404A-9E63-F5255CC8137D}"/>
                </a:ext>
              </a:extLst>
            </p:cNvPr>
            <p:cNvSpPr>
              <a:spLocks noChangeAspect="1"/>
            </p:cNvSpPr>
            <p:nvPr/>
          </p:nvSpPr>
          <p:spPr bwMode="auto">
            <a:xfrm>
              <a:off x="4598987" y="2584866"/>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79" name="Oval 78">
              <a:extLst>
                <a:ext uri="{FF2B5EF4-FFF2-40B4-BE49-F238E27FC236}">
                  <a16:creationId xmlns:a16="http://schemas.microsoft.com/office/drawing/2014/main" id="{0AD17EB7-DDEC-4F9B-A7B8-720F87A0BCDA}"/>
                </a:ext>
              </a:extLst>
            </p:cNvPr>
            <p:cNvSpPr>
              <a:spLocks noChangeAspect="1"/>
            </p:cNvSpPr>
            <p:nvPr/>
          </p:nvSpPr>
          <p:spPr bwMode="auto">
            <a:xfrm>
              <a:off x="3864766" y="3023846"/>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80" name="Oval 79">
              <a:extLst>
                <a:ext uri="{FF2B5EF4-FFF2-40B4-BE49-F238E27FC236}">
                  <a16:creationId xmlns:a16="http://schemas.microsoft.com/office/drawing/2014/main" id="{0A0C0DAD-DDA0-4F25-8427-7717B0DE8E16}"/>
                </a:ext>
              </a:extLst>
            </p:cNvPr>
            <p:cNvSpPr>
              <a:spLocks noChangeAspect="1"/>
            </p:cNvSpPr>
            <p:nvPr/>
          </p:nvSpPr>
          <p:spPr bwMode="auto">
            <a:xfrm>
              <a:off x="4462827" y="345699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81" name="Oval 80">
              <a:extLst>
                <a:ext uri="{FF2B5EF4-FFF2-40B4-BE49-F238E27FC236}">
                  <a16:creationId xmlns:a16="http://schemas.microsoft.com/office/drawing/2014/main" id="{BC753564-A58D-4412-B1B5-F622F9412803}"/>
                </a:ext>
              </a:extLst>
            </p:cNvPr>
            <p:cNvSpPr>
              <a:spLocks noChangeAspect="1"/>
            </p:cNvSpPr>
            <p:nvPr/>
          </p:nvSpPr>
          <p:spPr bwMode="auto">
            <a:xfrm>
              <a:off x="4615227" y="360939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82" name="Oval 81">
              <a:extLst>
                <a:ext uri="{FF2B5EF4-FFF2-40B4-BE49-F238E27FC236}">
                  <a16:creationId xmlns:a16="http://schemas.microsoft.com/office/drawing/2014/main" id="{9BEFAB04-415D-44A8-88AC-6B8ECF93E950}"/>
                </a:ext>
              </a:extLst>
            </p:cNvPr>
            <p:cNvSpPr>
              <a:spLocks noChangeAspect="1"/>
            </p:cNvSpPr>
            <p:nvPr/>
          </p:nvSpPr>
          <p:spPr bwMode="auto">
            <a:xfrm>
              <a:off x="3212636" y="426720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83" name="Oval 82">
              <a:extLst>
                <a:ext uri="{FF2B5EF4-FFF2-40B4-BE49-F238E27FC236}">
                  <a16:creationId xmlns:a16="http://schemas.microsoft.com/office/drawing/2014/main" id="{7BC47DFC-A566-4265-80BB-8CA403A829CE}"/>
                </a:ext>
              </a:extLst>
            </p:cNvPr>
            <p:cNvSpPr>
              <a:spLocks noChangeAspect="1"/>
            </p:cNvSpPr>
            <p:nvPr/>
          </p:nvSpPr>
          <p:spPr bwMode="auto">
            <a:xfrm>
              <a:off x="3081667" y="223520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84" name="Oval 83">
              <a:extLst>
                <a:ext uri="{FF2B5EF4-FFF2-40B4-BE49-F238E27FC236}">
                  <a16:creationId xmlns:a16="http://schemas.microsoft.com/office/drawing/2014/main" id="{FE3A20AD-3FE3-4080-BBEA-C753FF8F0399}"/>
                </a:ext>
              </a:extLst>
            </p:cNvPr>
            <p:cNvSpPr>
              <a:spLocks noChangeAspect="1"/>
            </p:cNvSpPr>
            <p:nvPr/>
          </p:nvSpPr>
          <p:spPr bwMode="auto">
            <a:xfrm>
              <a:off x="5230052" y="237490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85" name="Oval 84">
              <a:extLst>
                <a:ext uri="{FF2B5EF4-FFF2-40B4-BE49-F238E27FC236}">
                  <a16:creationId xmlns:a16="http://schemas.microsoft.com/office/drawing/2014/main" id="{A66A0016-579F-4B1F-A065-C8564AC4C40D}"/>
                </a:ext>
              </a:extLst>
            </p:cNvPr>
            <p:cNvSpPr>
              <a:spLocks noChangeAspect="1"/>
            </p:cNvSpPr>
            <p:nvPr/>
          </p:nvSpPr>
          <p:spPr bwMode="auto">
            <a:xfrm>
              <a:off x="4268754" y="3074385"/>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86" name="Oval 85">
              <a:extLst>
                <a:ext uri="{FF2B5EF4-FFF2-40B4-BE49-F238E27FC236}">
                  <a16:creationId xmlns:a16="http://schemas.microsoft.com/office/drawing/2014/main" id="{F80F754A-95BB-4D42-898B-C171A85447F4}"/>
                </a:ext>
              </a:extLst>
            </p:cNvPr>
            <p:cNvSpPr>
              <a:spLocks noChangeAspect="1"/>
            </p:cNvSpPr>
            <p:nvPr/>
          </p:nvSpPr>
          <p:spPr bwMode="auto">
            <a:xfrm>
              <a:off x="3307456" y="377387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87" name="Oval 86">
              <a:extLst>
                <a:ext uri="{FF2B5EF4-FFF2-40B4-BE49-F238E27FC236}">
                  <a16:creationId xmlns:a16="http://schemas.microsoft.com/office/drawing/2014/main" id="{8D0847D4-CD96-4906-9D5E-F019120E1218}"/>
                </a:ext>
              </a:extLst>
            </p:cNvPr>
            <p:cNvSpPr>
              <a:spLocks noChangeAspect="1"/>
            </p:cNvSpPr>
            <p:nvPr/>
          </p:nvSpPr>
          <p:spPr bwMode="auto">
            <a:xfrm>
              <a:off x="4203269" y="379927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88" name="Oval 87">
              <a:extLst>
                <a:ext uri="{FF2B5EF4-FFF2-40B4-BE49-F238E27FC236}">
                  <a16:creationId xmlns:a16="http://schemas.microsoft.com/office/drawing/2014/main" id="{B1F3A74D-FFF2-4565-BDAA-4FFDC570AD23}"/>
                </a:ext>
              </a:extLst>
            </p:cNvPr>
            <p:cNvSpPr>
              <a:spLocks noChangeAspect="1"/>
            </p:cNvSpPr>
            <p:nvPr/>
          </p:nvSpPr>
          <p:spPr bwMode="auto">
            <a:xfrm>
              <a:off x="4035790" y="3105565"/>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89" name="Oval 88">
              <a:extLst>
                <a:ext uri="{FF2B5EF4-FFF2-40B4-BE49-F238E27FC236}">
                  <a16:creationId xmlns:a16="http://schemas.microsoft.com/office/drawing/2014/main" id="{8C692867-18CB-47E9-9E71-26D183B3A08B}"/>
                </a:ext>
              </a:extLst>
            </p:cNvPr>
            <p:cNvSpPr>
              <a:spLocks noChangeAspect="1"/>
            </p:cNvSpPr>
            <p:nvPr/>
          </p:nvSpPr>
          <p:spPr bwMode="auto">
            <a:xfrm>
              <a:off x="3570684" y="2584867"/>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90" name="Oval 89">
              <a:extLst>
                <a:ext uri="{FF2B5EF4-FFF2-40B4-BE49-F238E27FC236}">
                  <a16:creationId xmlns:a16="http://schemas.microsoft.com/office/drawing/2014/main" id="{E758E339-1131-4994-AC13-FE633DFE8C48}"/>
                </a:ext>
              </a:extLst>
            </p:cNvPr>
            <p:cNvSpPr>
              <a:spLocks noChangeAspect="1"/>
            </p:cNvSpPr>
            <p:nvPr/>
          </p:nvSpPr>
          <p:spPr bwMode="auto">
            <a:xfrm>
              <a:off x="4387750" y="2831948"/>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91" name="Oval 90">
              <a:extLst>
                <a:ext uri="{FF2B5EF4-FFF2-40B4-BE49-F238E27FC236}">
                  <a16:creationId xmlns:a16="http://schemas.microsoft.com/office/drawing/2014/main" id="{5180D77C-E5AA-4DD1-8330-DD9EF071697C}"/>
                </a:ext>
              </a:extLst>
            </p:cNvPr>
            <p:cNvSpPr>
              <a:spLocks noChangeAspect="1"/>
            </p:cNvSpPr>
            <p:nvPr/>
          </p:nvSpPr>
          <p:spPr bwMode="auto">
            <a:xfrm>
              <a:off x="3904821" y="338784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92" name="Oval 91">
              <a:extLst>
                <a:ext uri="{FF2B5EF4-FFF2-40B4-BE49-F238E27FC236}">
                  <a16:creationId xmlns:a16="http://schemas.microsoft.com/office/drawing/2014/main" id="{9C4AB762-2E6C-4FB5-9807-DA8B1D3EA25D}"/>
                </a:ext>
              </a:extLst>
            </p:cNvPr>
            <p:cNvSpPr>
              <a:spLocks noChangeAspect="1"/>
            </p:cNvSpPr>
            <p:nvPr/>
          </p:nvSpPr>
          <p:spPr bwMode="auto">
            <a:xfrm>
              <a:off x="3737341" y="318793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93" name="Oval 92">
              <a:extLst>
                <a:ext uri="{FF2B5EF4-FFF2-40B4-BE49-F238E27FC236}">
                  <a16:creationId xmlns:a16="http://schemas.microsoft.com/office/drawing/2014/main" id="{1618FFED-EAD2-44BA-99FE-8273EE46D730}"/>
                </a:ext>
              </a:extLst>
            </p:cNvPr>
            <p:cNvSpPr>
              <a:spLocks noChangeAspect="1"/>
            </p:cNvSpPr>
            <p:nvPr/>
          </p:nvSpPr>
          <p:spPr bwMode="auto">
            <a:xfrm>
              <a:off x="3985022" y="3006785"/>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94" name="Oval 93">
              <a:extLst>
                <a:ext uri="{FF2B5EF4-FFF2-40B4-BE49-F238E27FC236}">
                  <a16:creationId xmlns:a16="http://schemas.microsoft.com/office/drawing/2014/main" id="{274A953F-4BA2-4405-B636-A2EFFF6940E5}"/>
                </a:ext>
              </a:extLst>
            </p:cNvPr>
            <p:cNvSpPr>
              <a:spLocks noChangeAspect="1"/>
            </p:cNvSpPr>
            <p:nvPr/>
          </p:nvSpPr>
          <p:spPr bwMode="auto">
            <a:xfrm>
              <a:off x="4399723" y="3190468"/>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95" name="Oval 94">
              <a:extLst>
                <a:ext uri="{FF2B5EF4-FFF2-40B4-BE49-F238E27FC236}">
                  <a16:creationId xmlns:a16="http://schemas.microsoft.com/office/drawing/2014/main" id="{7A1855BA-A8B8-4B03-B33C-48C16F19146C}"/>
                </a:ext>
              </a:extLst>
            </p:cNvPr>
            <p:cNvSpPr>
              <a:spLocks noChangeAspect="1"/>
            </p:cNvSpPr>
            <p:nvPr/>
          </p:nvSpPr>
          <p:spPr bwMode="auto">
            <a:xfrm>
              <a:off x="3767171" y="3595103"/>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96" name="Oval 95">
              <a:extLst>
                <a:ext uri="{FF2B5EF4-FFF2-40B4-BE49-F238E27FC236}">
                  <a16:creationId xmlns:a16="http://schemas.microsoft.com/office/drawing/2014/main" id="{7755584C-8FE8-45D9-B68B-0A612E013B06}"/>
                </a:ext>
              </a:extLst>
            </p:cNvPr>
            <p:cNvSpPr>
              <a:spLocks noChangeAspect="1"/>
            </p:cNvSpPr>
            <p:nvPr/>
          </p:nvSpPr>
          <p:spPr bwMode="auto">
            <a:xfrm>
              <a:off x="2601674" y="3017175"/>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97" name="Oval 96">
              <a:extLst>
                <a:ext uri="{FF2B5EF4-FFF2-40B4-BE49-F238E27FC236}">
                  <a16:creationId xmlns:a16="http://schemas.microsoft.com/office/drawing/2014/main" id="{33198F15-3CB5-4316-8BF4-2FA982904DBC}"/>
                </a:ext>
              </a:extLst>
            </p:cNvPr>
            <p:cNvSpPr>
              <a:spLocks noChangeAspect="1"/>
            </p:cNvSpPr>
            <p:nvPr/>
          </p:nvSpPr>
          <p:spPr bwMode="auto">
            <a:xfrm>
              <a:off x="2950698" y="2711866"/>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98" name="Oval 97">
              <a:extLst>
                <a:ext uri="{FF2B5EF4-FFF2-40B4-BE49-F238E27FC236}">
                  <a16:creationId xmlns:a16="http://schemas.microsoft.com/office/drawing/2014/main" id="{457C5324-4EBC-431E-AF15-613AD0638EA1}"/>
                </a:ext>
              </a:extLst>
            </p:cNvPr>
            <p:cNvSpPr>
              <a:spLocks noChangeAspect="1"/>
            </p:cNvSpPr>
            <p:nvPr/>
          </p:nvSpPr>
          <p:spPr bwMode="auto">
            <a:xfrm>
              <a:off x="3610538" y="223520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99" name="Oval 98">
              <a:extLst>
                <a:ext uri="{FF2B5EF4-FFF2-40B4-BE49-F238E27FC236}">
                  <a16:creationId xmlns:a16="http://schemas.microsoft.com/office/drawing/2014/main" id="{D30E9E6F-95CE-476D-8293-65C5FA12868F}"/>
                </a:ext>
              </a:extLst>
            </p:cNvPr>
            <p:cNvSpPr>
              <a:spLocks noChangeAspect="1"/>
            </p:cNvSpPr>
            <p:nvPr/>
          </p:nvSpPr>
          <p:spPr bwMode="auto">
            <a:xfrm>
              <a:off x="1882378" y="170180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00" name="Oval 99">
              <a:extLst>
                <a:ext uri="{FF2B5EF4-FFF2-40B4-BE49-F238E27FC236}">
                  <a16:creationId xmlns:a16="http://schemas.microsoft.com/office/drawing/2014/main" id="{CBE9FE98-D1CF-4368-824B-C8A4159866D9}"/>
                </a:ext>
              </a:extLst>
            </p:cNvPr>
            <p:cNvSpPr>
              <a:spLocks noChangeAspect="1"/>
            </p:cNvSpPr>
            <p:nvPr/>
          </p:nvSpPr>
          <p:spPr bwMode="auto">
            <a:xfrm>
              <a:off x="2207816" y="1802134"/>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01" name="Oval 100">
              <a:extLst>
                <a:ext uri="{FF2B5EF4-FFF2-40B4-BE49-F238E27FC236}">
                  <a16:creationId xmlns:a16="http://schemas.microsoft.com/office/drawing/2014/main" id="{8135C396-EFD7-4EDB-B7DA-B59AE87B2718}"/>
                </a:ext>
              </a:extLst>
            </p:cNvPr>
            <p:cNvSpPr>
              <a:spLocks noChangeAspect="1"/>
            </p:cNvSpPr>
            <p:nvPr/>
          </p:nvSpPr>
          <p:spPr bwMode="auto">
            <a:xfrm>
              <a:off x="3847861" y="1962152"/>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02" name="Oval 101">
              <a:extLst>
                <a:ext uri="{FF2B5EF4-FFF2-40B4-BE49-F238E27FC236}">
                  <a16:creationId xmlns:a16="http://schemas.microsoft.com/office/drawing/2014/main" id="{A28DD48B-0EF1-4859-A550-36AD089E5EE8}"/>
                </a:ext>
              </a:extLst>
            </p:cNvPr>
            <p:cNvSpPr>
              <a:spLocks noChangeAspect="1"/>
            </p:cNvSpPr>
            <p:nvPr/>
          </p:nvSpPr>
          <p:spPr bwMode="auto">
            <a:xfrm>
              <a:off x="3412038" y="2026605"/>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03" name="Oval 102">
              <a:extLst>
                <a:ext uri="{FF2B5EF4-FFF2-40B4-BE49-F238E27FC236}">
                  <a16:creationId xmlns:a16="http://schemas.microsoft.com/office/drawing/2014/main" id="{0F7859E7-8D92-4FA3-BC33-C7CA31A225C1}"/>
                </a:ext>
              </a:extLst>
            </p:cNvPr>
            <p:cNvSpPr>
              <a:spLocks noChangeAspect="1"/>
            </p:cNvSpPr>
            <p:nvPr/>
          </p:nvSpPr>
          <p:spPr bwMode="auto">
            <a:xfrm>
              <a:off x="5544866" y="2153605"/>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04" name="Oval 103">
              <a:extLst>
                <a:ext uri="{FF2B5EF4-FFF2-40B4-BE49-F238E27FC236}">
                  <a16:creationId xmlns:a16="http://schemas.microsoft.com/office/drawing/2014/main" id="{E44F0FE3-D28B-4811-B00C-60E8DF0B89C0}"/>
                </a:ext>
              </a:extLst>
            </p:cNvPr>
            <p:cNvSpPr>
              <a:spLocks noChangeAspect="1"/>
            </p:cNvSpPr>
            <p:nvPr/>
          </p:nvSpPr>
          <p:spPr bwMode="auto">
            <a:xfrm>
              <a:off x="1444465" y="439420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05" name="Oval 104">
              <a:extLst>
                <a:ext uri="{FF2B5EF4-FFF2-40B4-BE49-F238E27FC236}">
                  <a16:creationId xmlns:a16="http://schemas.microsoft.com/office/drawing/2014/main" id="{61094505-4013-4181-805C-B58EB869DAC7}"/>
                </a:ext>
              </a:extLst>
            </p:cNvPr>
            <p:cNvSpPr>
              <a:spLocks noChangeAspect="1"/>
            </p:cNvSpPr>
            <p:nvPr/>
          </p:nvSpPr>
          <p:spPr bwMode="auto">
            <a:xfrm>
              <a:off x="1729978" y="420370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06" name="Oval 105">
              <a:extLst>
                <a:ext uri="{FF2B5EF4-FFF2-40B4-BE49-F238E27FC236}">
                  <a16:creationId xmlns:a16="http://schemas.microsoft.com/office/drawing/2014/main" id="{F269038F-6D41-497D-8077-FE847F23D1A5}"/>
                </a:ext>
              </a:extLst>
            </p:cNvPr>
            <p:cNvSpPr>
              <a:spLocks noChangeAspect="1"/>
            </p:cNvSpPr>
            <p:nvPr/>
          </p:nvSpPr>
          <p:spPr bwMode="auto">
            <a:xfrm>
              <a:off x="1485344" y="414020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07" name="Oval 106">
              <a:extLst>
                <a:ext uri="{FF2B5EF4-FFF2-40B4-BE49-F238E27FC236}">
                  <a16:creationId xmlns:a16="http://schemas.microsoft.com/office/drawing/2014/main" id="{6E27BC76-3887-4B6B-8639-2F9041C0C81E}"/>
                </a:ext>
              </a:extLst>
            </p:cNvPr>
            <p:cNvSpPr>
              <a:spLocks noChangeAspect="1"/>
            </p:cNvSpPr>
            <p:nvPr/>
          </p:nvSpPr>
          <p:spPr bwMode="auto">
            <a:xfrm>
              <a:off x="1630600" y="5400128"/>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08" name="Oval 107">
              <a:extLst>
                <a:ext uri="{FF2B5EF4-FFF2-40B4-BE49-F238E27FC236}">
                  <a16:creationId xmlns:a16="http://schemas.microsoft.com/office/drawing/2014/main" id="{D6916FF8-1E08-49E0-857B-87ED24B5F7EE}"/>
                </a:ext>
              </a:extLst>
            </p:cNvPr>
            <p:cNvSpPr>
              <a:spLocks noChangeAspect="1"/>
            </p:cNvSpPr>
            <p:nvPr/>
          </p:nvSpPr>
          <p:spPr bwMode="auto">
            <a:xfrm>
              <a:off x="6019800" y="203200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09" name="Freeform 78">
              <a:extLst>
                <a:ext uri="{FF2B5EF4-FFF2-40B4-BE49-F238E27FC236}">
                  <a16:creationId xmlns:a16="http://schemas.microsoft.com/office/drawing/2014/main" id="{C0D310CA-4867-4B5C-8176-282074CB389A}"/>
                </a:ext>
              </a:extLst>
            </p:cNvPr>
            <p:cNvSpPr/>
            <p:nvPr/>
          </p:nvSpPr>
          <p:spPr>
            <a:xfrm>
              <a:off x="1284202" y="1447800"/>
              <a:ext cx="1208627" cy="1055914"/>
            </a:xfrm>
            <a:custGeom>
              <a:avLst/>
              <a:gdLst>
                <a:gd name="connsiteX0" fmla="*/ 1077998 w 1208627"/>
                <a:gd name="connsiteY0" fmla="*/ 174171 h 1055914"/>
                <a:gd name="connsiteX1" fmla="*/ 1023569 w 1208627"/>
                <a:gd name="connsiteY1" fmla="*/ 152400 h 1055914"/>
                <a:gd name="connsiteX2" fmla="*/ 958255 w 1208627"/>
                <a:gd name="connsiteY2" fmla="*/ 119743 h 1055914"/>
                <a:gd name="connsiteX3" fmla="*/ 892941 w 1208627"/>
                <a:gd name="connsiteY3" fmla="*/ 97971 h 1055914"/>
                <a:gd name="connsiteX4" fmla="*/ 860284 w 1208627"/>
                <a:gd name="connsiteY4" fmla="*/ 87086 h 1055914"/>
                <a:gd name="connsiteX5" fmla="*/ 816741 w 1208627"/>
                <a:gd name="connsiteY5" fmla="*/ 65314 h 1055914"/>
                <a:gd name="connsiteX6" fmla="*/ 751427 w 1208627"/>
                <a:gd name="connsiteY6" fmla="*/ 54429 h 1055914"/>
                <a:gd name="connsiteX7" fmla="*/ 653455 w 1208627"/>
                <a:gd name="connsiteY7" fmla="*/ 32657 h 1055914"/>
                <a:gd name="connsiteX8" fmla="*/ 490169 w 1208627"/>
                <a:gd name="connsiteY8" fmla="*/ 10886 h 1055914"/>
                <a:gd name="connsiteX9" fmla="*/ 446627 w 1208627"/>
                <a:gd name="connsiteY9" fmla="*/ 0 h 1055914"/>
                <a:gd name="connsiteX10" fmla="*/ 315998 w 1208627"/>
                <a:gd name="connsiteY10" fmla="*/ 21771 h 1055914"/>
                <a:gd name="connsiteX11" fmla="*/ 283341 w 1208627"/>
                <a:gd name="connsiteY11" fmla="*/ 43543 h 1055914"/>
                <a:gd name="connsiteX12" fmla="*/ 250684 w 1208627"/>
                <a:gd name="connsiteY12" fmla="*/ 54429 h 1055914"/>
                <a:gd name="connsiteX13" fmla="*/ 185369 w 1208627"/>
                <a:gd name="connsiteY13" fmla="*/ 97971 h 1055914"/>
                <a:gd name="connsiteX14" fmla="*/ 152712 w 1208627"/>
                <a:gd name="connsiteY14" fmla="*/ 119743 h 1055914"/>
                <a:gd name="connsiteX15" fmla="*/ 109169 w 1208627"/>
                <a:gd name="connsiteY15" fmla="*/ 163286 h 1055914"/>
                <a:gd name="connsiteX16" fmla="*/ 98284 w 1208627"/>
                <a:gd name="connsiteY16" fmla="*/ 195943 h 1055914"/>
                <a:gd name="connsiteX17" fmla="*/ 76512 w 1208627"/>
                <a:gd name="connsiteY17" fmla="*/ 228600 h 1055914"/>
                <a:gd name="connsiteX18" fmla="*/ 32969 w 1208627"/>
                <a:gd name="connsiteY18" fmla="*/ 326571 h 1055914"/>
                <a:gd name="connsiteX19" fmla="*/ 22084 w 1208627"/>
                <a:gd name="connsiteY19" fmla="*/ 370114 h 1055914"/>
                <a:gd name="connsiteX20" fmla="*/ 312 w 1208627"/>
                <a:gd name="connsiteY20" fmla="*/ 446314 h 1055914"/>
                <a:gd name="connsiteX21" fmla="*/ 43855 w 1208627"/>
                <a:gd name="connsiteY21" fmla="*/ 718457 h 1055914"/>
                <a:gd name="connsiteX22" fmla="*/ 65627 w 1208627"/>
                <a:gd name="connsiteY22" fmla="*/ 751114 h 1055914"/>
                <a:gd name="connsiteX23" fmla="*/ 98284 w 1208627"/>
                <a:gd name="connsiteY23" fmla="*/ 827314 h 1055914"/>
                <a:gd name="connsiteX24" fmla="*/ 163598 w 1208627"/>
                <a:gd name="connsiteY24" fmla="*/ 892629 h 1055914"/>
                <a:gd name="connsiteX25" fmla="*/ 185369 w 1208627"/>
                <a:gd name="connsiteY25" fmla="*/ 936171 h 1055914"/>
                <a:gd name="connsiteX26" fmla="*/ 261569 w 1208627"/>
                <a:gd name="connsiteY26" fmla="*/ 979714 h 1055914"/>
                <a:gd name="connsiteX27" fmla="*/ 283341 w 1208627"/>
                <a:gd name="connsiteY27" fmla="*/ 1001486 h 1055914"/>
                <a:gd name="connsiteX28" fmla="*/ 359541 w 1208627"/>
                <a:gd name="connsiteY28" fmla="*/ 1023257 h 1055914"/>
                <a:gd name="connsiteX29" fmla="*/ 413969 w 1208627"/>
                <a:gd name="connsiteY29" fmla="*/ 1034143 h 1055914"/>
                <a:gd name="connsiteX30" fmla="*/ 446627 w 1208627"/>
                <a:gd name="connsiteY30" fmla="*/ 1045029 h 1055914"/>
                <a:gd name="connsiteX31" fmla="*/ 544598 w 1208627"/>
                <a:gd name="connsiteY31" fmla="*/ 1055914 h 1055914"/>
                <a:gd name="connsiteX32" fmla="*/ 871169 w 1208627"/>
                <a:gd name="connsiteY32" fmla="*/ 1045029 h 1055914"/>
                <a:gd name="connsiteX33" fmla="*/ 903827 w 1208627"/>
                <a:gd name="connsiteY33" fmla="*/ 1023257 h 1055914"/>
                <a:gd name="connsiteX34" fmla="*/ 969141 w 1208627"/>
                <a:gd name="connsiteY34" fmla="*/ 1001486 h 1055914"/>
                <a:gd name="connsiteX35" fmla="*/ 990912 w 1208627"/>
                <a:gd name="connsiteY35" fmla="*/ 979714 h 1055914"/>
                <a:gd name="connsiteX36" fmla="*/ 1023569 w 1208627"/>
                <a:gd name="connsiteY36" fmla="*/ 968829 h 1055914"/>
                <a:gd name="connsiteX37" fmla="*/ 1056227 w 1208627"/>
                <a:gd name="connsiteY37" fmla="*/ 947057 h 1055914"/>
                <a:gd name="connsiteX38" fmla="*/ 1077998 w 1208627"/>
                <a:gd name="connsiteY38" fmla="*/ 914400 h 1055914"/>
                <a:gd name="connsiteX39" fmla="*/ 1110655 w 1208627"/>
                <a:gd name="connsiteY39" fmla="*/ 892629 h 1055914"/>
                <a:gd name="connsiteX40" fmla="*/ 1132427 w 1208627"/>
                <a:gd name="connsiteY40" fmla="*/ 870857 h 1055914"/>
                <a:gd name="connsiteX41" fmla="*/ 1154198 w 1208627"/>
                <a:gd name="connsiteY41" fmla="*/ 827314 h 1055914"/>
                <a:gd name="connsiteX42" fmla="*/ 1165084 w 1208627"/>
                <a:gd name="connsiteY42" fmla="*/ 794657 h 1055914"/>
                <a:gd name="connsiteX43" fmla="*/ 1208627 w 1208627"/>
                <a:gd name="connsiteY43" fmla="*/ 729343 h 1055914"/>
                <a:gd name="connsiteX44" fmla="*/ 1197741 w 1208627"/>
                <a:gd name="connsiteY44" fmla="*/ 370114 h 1055914"/>
                <a:gd name="connsiteX45" fmla="*/ 1165084 w 1208627"/>
                <a:gd name="connsiteY45" fmla="*/ 250371 h 1055914"/>
                <a:gd name="connsiteX46" fmla="*/ 1154198 w 1208627"/>
                <a:gd name="connsiteY46" fmla="*/ 217714 h 1055914"/>
                <a:gd name="connsiteX47" fmla="*/ 1088884 w 1208627"/>
                <a:gd name="connsiteY47" fmla="*/ 195943 h 1055914"/>
                <a:gd name="connsiteX48" fmla="*/ 1077998 w 1208627"/>
                <a:gd name="connsiteY48" fmla="*/ 174171 h 105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08627" h="1055914">
                  <a:moveTo>
                    <a:pt x="1077998" y="174171"/>
                  </a:moveTo>
                  <a:cubicBezTo>
                    <a:pt x="1067112" y="166914"/>
                    <a:pt x="1041358" y="160486"/>
                    <a:pt x="1023569" y="152400"/>
                  </a:cubicBezTo>
                  <a:cubicBezTo>
                    <a:pt x="1001410" y="142328"/>
                    <a:pt x="980724" y="129105"/>
                    <a:pt x="958255" y="119743"/>
                  </a:cubicBezTo>
                  <a:cubicBezTo>
                    <a:pt x="937071" y="110916"/>
                    <a:pt x="914712" y="105228"/>
                    <a:pt x="892941" y="97971"/>
                  </a:cubicBezTo>
                  <a:cubicBezTo>
                    <a:pt x="882055" y="94342"/>
                    <a:pt x="870547" y="92218"/>
                    <a:pt x="860284" y="87086"/>
                  </a:cubicBezTo>
                  <a:cubicBezTo>
                    <a:pt x="845770" y="79829"/>
                    <a:pt x="832284" y="69977"/>
                    <a:pt x="816741" y="65314"/>
                  </a:cubicBezTo>
                  <a:cubicBezTo>
                    <a:pt x="795600" y="58972"/>
                    <a:pt x="773198" y="58057"/>
                    <a:pt x="751427" y="54429"/>
                  </a:cubicBezTo>
                  <a:cubicBezTo>
                    <a:pt x="693846" y="35235"/>
                    <a:pt x="737752" y="47984"/>
                    <a:pt x="653455" y="32657"/>
                  </a:cubicBezTo>
                  <a:cubicBezTo>
                    <a:pt x="543229" y="12615"/>
                    <a:pt x="656935" y="27561"/>
                    <a:pt x="490169" y="10886"/>
                  </a:cubicBezTo>
                  <a:cubicBezTo>
                    <a:pt x="475655" y="7257"/>
                    <a:pt x="461588" y="0"/>
                    <a:pt x="446627" y="0"/>
                  </a:cubicBezTo>
                  <a:cubicBezTo>
                    <a:pt x="395666" y="0"/>
                    <a:pt x="361856" y="10307"/>
                    <a:pt x="315998" y="21771"/>
                  </a:cubicBezTo>
                  <a:cubicBezTo>
                    <a:pt x="305112" y="29028"/>
                    <a:pt x="295043" y="37692"/>
                    <a:pt x="283341" y="43543"/>
                  </a:cubicBezTo>
                  <a:cubicBezTo>
                    <a:pt x="273078" y="48675"/>
                    <a:pt x="260715" y="48857"/>
                    <a:pt x="250684" y="54429"/>
                  </a:cubicBezTo>
                  <a:cubicBezTo>
                    <a:pt x="227811" y="67136"/>
                    <a:pt x="207141" y="83457"/>
                    <a:pt x="185369" y="97971"/>
                  </a:cubicBezTo>
                  <a:cubicBezTo>
                    <a:pt x="174483" y="105228"/>
                    <a:pt x="161963" y="110492"/>
                    <a:pt x="152712" y="119743"/>
                  </a:cubicBezTo>
                  <a:lnTo>
                    <a:pt x="109169" y="163286"/>
                  </a:lnTo>
                  <a:cubicBezTo>
                    <a:pt x="105541" y="174172"/>
                    <a:pt x="103416" y="185680"/>
                    <a:pt x="98284" y="195943"/>
                  </a:cubicBezTo>
                  <a:cubicBezTo>
                    <a:pt x="92433" y="207645"/>
                    <a:pt x="81826" y="216645"/>
                    <a:pt x="76512" y="228600"/>
                  </a:cubicBezTo>
                  <a:cubicBezTo>
                    <a:pt x="24694" y="345189"/>
                    <a:pt x="82242" y="252664"/>
                    <a:pt x="32969" y="326571"/>
                  </a:cubicBezTo>
                  <a:cubicBezTo>
                    <a:pt x="29341" y="341085"/>
                    <a:pt x="26194" y="355729"/>
                    <a:pt x="22084" y="370114"/>
                  </a:cubicBezTo>
                  <a:cubicBezTo>
                    <a:pt x="-9161" y="479472"/>
                    <a:pt x="34357" y="310139"/>
                    <a:pt x="312" y="446314"/>
                  </a:cubicBezTo>
                  <a:cubicBezTo>
                    <a:pt x="11383" y="667726"/>
                    <a:pt x="-25933" y="606798"/>
                    <a:pt x="43855" y="718457"/>
                  </a:cubicBezTo>
                  <a:cubicBezTo>
                    <a:pt x="50789" y="729551"/>
                    <a:pt x="58370" y="740228"/>
                    <a:pt x="65627" y="751114"/>
                  </a:cubicBezTo>
                  <a:cubicBezTo>
                    <a:pt x="73492" y="774710"/>
                    <a:pt x="82909" y="808095"/>
                    <a:pt x="98284" y="827314"/>
                  </a:cubicBezTo>
                  <a:cubicBezTo>
                    <a:pt x="117518" y="851357"/>
                    <a:pt x="149828" y="865090"/>
                    <a:pt x="163598" y="892629"/>
                  </a:cubicBezTo>
                  <a:cubicBezTo>
                    <a:pt x="170855" y="907143"/>
                    <a:pt x="174809" y="923850"/>
                    <a:pt x="185369" y="936171"/>
                  </a:cubicBezTo>
                  <a:cubicBezTo>
                    <a:pt x="211732" y="966928"/>
                    <a:pt x="228371" y="968649"/>
                    <a:pt x="261569" y="979714"/>
                  </a:cubicBezTo>
                  <a:cubicBezTo>
                    <a:pt x="268826" y="986971"/>
                    <a:pt x="274540" y="996206"/>
                    <a:pt x="283341" y="1001486"/>
                  </a:cubicBezTo>
                  <a:cubicBezTo>
                    <a:pt x="294034" y="1007902"/>
                    <a:pt x="352010" y="1021583"/>
                    <a:pt x="359541" y="1023257"/>
                  </a:cubicBezTo>
                  <a:cubicBezTo>
                    <a:pt x="377602" y="1027271"/>
                    <a:pt x="396019" y="1029656"/>
                    <a:pt x="413969" y="1034143"/>
                  </a:cubicBezTo>
                  <a:cubicBezTo>
                    <a:pt x="425101" y="1036926"/>
                    <a:pt x="435308" y="1043143"/>
                    <a:pt x="446627" y="1045029"/>
                  </a:cubicBezTo>
                  <a:cubicBezTo>
                    <a:pt x="479038" y="1050431"/>
                    <a:pt x="511941" y="1052286"/>
                    <a:pt x="544598" y="1055914"/>
                  </a:cubicBezTo>
                  <a:cubicBezTo>
                    <a:pt x="653455" y="1052286"/>
                    <a:pt x="762699" y="1054890"/>
                    <a:pt x="871169" y="1045029"/>
                  </a:cubicBezTo>
                  <a:cubicBezTo>
                    <a:pt x="884199" y="1043844"/>
                    <a:pt x="891871" y="1028571"/>
                    <a:pt x="903827" y="1023257"/>
                  </a:cubicBezTo>
                  <a:cubicBezTo>
                    <a:pt x="924798" y="1013937"/>
                    <a:pt x="969141" y="1001486"/>
                    <a:pt x="969141" y="1001486"/>
                  </a:cubicBezTo>
                  <a:cubicBezTo>
                    <a:pt x="976398" y="994229"/>
                    <a:pt x="982111" y="984994"/>
                    <a:pt x="990912" y="979714"/>
                  </a:cubicBezTo>
                  <a:cubicBezTo>
                    <a:pt x="1000751" y="973810"/>
                    <a:pt x="1013306" y="973960"/>
                    <a:pt x="1023569" y="968829"/>
                  </a:cubicBezTo>
                  <a:cubicBezTo>
                    <a:pt x="1035271" y="962978"/>
                    <a:pt x="1045341" y="954314"/>
                    <a:pt x="1056227" y="947057"/>
                  </a:cubicBezTo>
                  <a:cubicBezTo>
                    <a:pt x="1063484" y="936171"/>
                    <a:pt x="1068747" y="923651"/>
                    <a:pt x="1077998" y="914400"/>
                  </a:cubicBezTo>
                  <a:cubicBezTo>
                    <a:pt x="1087249" y="905149"/>
                    <a:pt x="1100439" y="900802"/>
                    <a:pt x="1110655" y="892629"/>
                  </a:cubicBezTo>
                  <a:cubicBezTo>
                    <a:pt x="1118669" y="886218"/>
                    <a:pt x="1125170" y="878114"/>
                    <a:pt x="1132427" y="870857"/>
                  </a:cubicBezTo>
                  <a:cubicBezTo>
                    <a:pt x="1139684" y="856343"/>
                    <a:pt x="1147806" y="842229"/>
                    <a:pt x="1154198" y="827314"/>
                  </a:cubicBezTo>
                  <a:cubicBezTo>
                    <a:pt x="1158718" y="816767"/>
                    <a:pt x="1159511" y="804688"/>
                    <a:pt x="1165084" y="794657"/>
                  </a:cubicBezTo>
                  <a:cubicBezTo>
                    <a:pt x="1177791" y="771784"/>
                    <a:pt x="1208627" y="729343"/>
                    <a:pt x="1208627" y="729343"/>
                  </a:cubicBezTo>
                  <a:cubicBezTo>
                    <a:pt x="1204998" y="609600"/>
                    <a:pt x="1203439" y="489776"/>
                    <a:pt x="1197741" y="370114"/>
                  </a:cubicBezTo>
                  <a:cubicBezTo>
                    <a:pt x="1192933" y="269155"/>
                    <a:pt x="1207836" y="293125"/>
                    <a:pt x="1165084" y="250371"/>
                  </a:cubicBezTo>
                  <a:cubicBezTo>
                    <a:pt x="1161455" y="239485"/>
                    <a:pt x="1163535" y="224383"/>
                    <a:pt x="1154198" y="217714"/>
                  </a:cubicBezTo>
                  <a:cubicBezTo>
                    <a:pt x="1135524" y="204375"/>
                    <a:pt x="1088884" y="195943"/>
                    <a:pt x="1088884" y="195943"/>
                  </a:cubicBezTo>
                  <a:cubicBezTo>
                    <a:pt x="1064546" y="171605"/>
                    <a:pt x="1088884" y="181428"/>
                    <a:pt x="1077998" y="174171"/>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79">
              <a:extLst>
                <a:ext uri="{FF2B5EF4-FFF2-40B4-BE49-F238E27FC236}">
                  <a16:creationId xmlns:a16="http://schemas.microsoft.com/office/drawing/2014/main" id="{3AF93045-A3E4-4986-A79F-D3FCB030E34E}"/>
                </a:ext>
              </a:extLst>
            </p:cNvPr>
            <p:cNvSpPr/>
            <p:nvPr/>
          </p:nvSpPr>
          <p:spPr>
            <a:xfrm>
              <a:off x="4833257" y="1382486"/>
              <a:ext cx="1469572" cy="1306285"/>
            </a:xfrm>
            <a:custGeom>
              <a:avLst/>
              <a:gdLst>
                <a:gd name="connsiteX0" fmla="*/ 1230086 w 1469572"/>
                <a:gd name="connsiteY0" fmla="*/ 54428 h 1306285"/>
                <a:gd name="connsiteX1" fmla="*/ 1132114 w 1469572"/>
                <a:gd name="connsiteY1" fmla="*/ 43543 h 1306285"/>
                <a:gd name="connsiteX2" fmla="*/ 1088572 w 1469572"/>
                <a:gd name="connsiteY2" fmla="*/ 32657 h 1306285"/>
                <a:gd name="connsiteX3" fmla="*/ 1023257 w 1469572"/>
                <a:gd name="connsiteY3" fmla="*/ 10885 h 1306285"/>
                <a:gd name="connsiteX4" fmla="*/ 925286 w 1469572"/>
                <a:gd name="connsiteY4" fmla="*/ 0 h 1306285"/>
                <a:gd name="connsiteX5" fmla="*/ 772886 w 1469572"/>
                <a:gd name="connsiteY5" fmla="*/ 10885 h 1306285"/>
                <a:gd name="connsiteX6" fmla="*/ 729343 w 1469572"/>
                <a:gd name="connsiteY6" fmla="*/ 21771 h 1306285"/>
                <a:gd name="connsiteX7" fmla="*/ 620486 w 1469572"/>
                <a:gd name="connsiteY7" fmla="*/ 65314 h 1306285"/>
                <a:gd name="connsiteX8" fmla="*/ 533400 w 1469572"/>
                <a:gd name="connsiteY8" fmla="*/ 97971 h 1306285"/>
                <a:gd name="connsiteX9" fmla="*/ 468086 w 1469572"/>
                <a:gd name="connsiteY9" fmla="*/ 119743 h 1306285"/>
                <a:gd name="connsiteX10" fmla="*/ 413657 w 1469572"/>
                <a:gd name="connsiteY10" fmla="*/ 152400 h 1306285"/>
                <a:gd name="connsiteX11" fmla="*/ 315686 w 1469572"/>
                <a:gd name="connsiteY11" fmla="*/ 206828 h 1306285"/>
                <a:gd name="connsiteX12" fmla="*/ 293914 w 1469572"/>
                <a:gd name="connsiteY12" fmla="*/ 228600 h 1306285"/>
                <a:gd name="connsiteX13" fmla="*/ 261257 w 1469572"/>
                <a:gd name="connsiteY13" fmla="*/ 250371 h 1306285"/>
                <a:gd name="connsiteX14" fmla="*/ 185057 w 1469572"/>
                <a:gd name="connsiteY14" fmla="*/ 326571 h 1306285"/>
                <a:gd name="connsiteX15" fmla="*/ 174172 w 1469572"/>
                <a:gd name="connsiteY15" fmla="*/ 359228 h 1306285"/>
                <a:gd name="connsiteX16" fmla="*/ 152400 w 1469572"/>
                <a:gd name="connsiteY16" fmla="*/ 381000 h 1306285"/>
                <a:gd name="connsiteX17" fmla="*/ 130629 w 1469572"/>
                <a:gd name="connsiteY17" fmla="*/ 413657 h 1306285"/>
                <a:gd name="connsiteX18" fmla="*/ 97972 w 1469572"/>
                <a:gd name="connsiteY18" fmla="*/ 478971 h 1306285"/>
                <a:gd name="connsiteX19" fmla="*/ 87086 w 1469572"/>
                <a:gd name="connsiteY19" fmla="*/ 522514 h 1306285"/>
                <a:gd name="connsiteX20" fmla="*/ 65314 w 1469572"/>
                <a:gd name="connsiteY20" fmla="*/ 544285 h 1306285"/>
                <a:gd name="connsiteX21" fmla="*/ 43543 w 1469572"/>
                <a:gd name="connsiteY21" fmla="*/ 609600 h 1306285"/>
                <a:gd name="connsiteX22" fmla="*/ 21772 w 1469572"/>
                <a:gd name="connsiteY22" fmla="*/ 674914 h 1306285"/>
                <a:gd name="connsiteX23" fmla="*/ 10886 w 1469572"/>
                <a:gd name="connsiteY23" fmla="*/ 707571 h 1306285"/>
                <a:gd name="connsiteX24" fmla="*/ 0 w 1469572"/>
                <a:gd name="connsiteY24" fmla="*/ 794657 h 1306285"/>
                <a:gd name="connsiteX25" fmla="*/ 21772 w 1469572"/>
                <a:gd name="connsiteY25" fmla="*/ 925285 h 1306285"/>
                <a:gd name="connsiteX26" fmla="*/ 32657 w 1469572"/>
                <a:gd name="connsiteY26" fmla="*/ 957943 h 1306285"/>
                <a:gd name="connsiteX27" fmla="*/ 54429 w 1469572"/>
                <a:gd name="connsiteY27" fmla="*/ 990600 h 1306285"/>
                <a:gd name="connsiteX28" fmla="*/ 97972 w 1469572"/>
                <a:gd name="connsiteY28" fmla="*/ 1045028 h 1306285"/>
                <a:gd name="connsiteX29" fmla="*/ 119743 w 1469572"/>
                <a:gd name="connsiteY29" fmla="*/ 1077685 h 1306285"/>
                <a:gd name="connsiteX30" fmla="*/ 195943 w 1469572"/>
                <a:gd name="connsiteY30" fmla="*/ 1143000 h 1306285"/>
                <a:gd name="connsiteX31" fmla="*/ 228600 w 1469572"/>
                <a:gd name="connsiteY31" fmla="*/ 1153885 h 1306285"/>
                <a:gd name="connsiteX32" fmla="*/ 348343 w 1469572"/>
                <a:gd name="connsiteY32" fmla="*/ 1197428 h 1306285"/>
                <a:gd name="connsiteX33" fmla="*/ 424543 w 1469572"/>
                <a:gd name="connsiteY33" fmla="*/ 1230085 h 1306285"/>
                <a:gd name="connsiteX34" fmla="*/ 511629 w 1469572"/>
                <a:gd name="connsiteY34" fmla="*/ 1262743 h 1306285"/>
                <a:gd name="connsiteX35" fmla="*/ 544286 w 1469572"/>
                <a:gd name="connsiteY35" fmla="*/ 1273628 h 1306285"/>
                <a:gd name="connsiteX36" fmla="*/ 598714 w 1469572"/>
                <a:gd name="connsiteY36" fmla="*/ 1295400 h 1306285"/>
                <a:gd name="connsiteX37" fmla="*/ 794657 w 1469572"/>
                <a:gd name="connsiteY37" fmla="*/ 1306285 h 1306285"/>
                <a:gd name="connsiteX38" fmla="*/ 947057 w 1469572"/>
                <a:gd name="connsiteY38" fmla="*/ 1284514 h 1306285"/>
                <a:gd name="connsiteX39" fmla="*/ 968829 w 1469572"/>
                <a:gd name="connsiteY39" fmla="*/ 1262743 h 1306285"/>
                <a:gd name="connsiteX40" fmla="*/ 1001486 w 1469572"/>
                <a:gd name="connsiteY40" fmla="*/ 1251857 h 1306285"/>
                <a:gd name="connsiteX41" fmla="*/ 1066800 w 1469572"/>
                <a:gd name="connsiteY41" fmla="*/ 1208314 h 1306285"/>
                <a:gd name="connsiteX42" fmla="*/ 1088572 w 1469572"/>
                <a:gd name="connsiteY42" fmla="*/ 1186543 h 1306285"/>
                <a:gd name="connsiteX43" fmla="*/ 1121229 w 1469572"/>
                <a:gd name="connsiteY43" fmla="*/ 1175657 h 1306285"/>
                <a:gd name="connsiteX44" fmla="*/ 1197429 w 1469572"/>
                <a:gd name="connsiteY44" fmla="*/ 1099457 h 1306285"/>
                <a:gd name="connsiteX45" fmla="*/ 1240972 w 1469572"/>
                <a:gd name="connsiteY45" fmla="*/ 1055914 h 1306285"/>
                <a:gd name="connsiteX46" fmla="*/ 1273629 w 1469572"/>
                <a:gd name="connsiteY46" fmla="*/ 1034143 h 1306285"/>
                <a:gd name="connsiteX47" fmla="*/ 1284514 w 1469572"/>
                <a:gd name="connsiteY47" fmla="*/ 1001485 h 1306285"/>
                <a:gd name="connsiteX48" fmla="*/ 1338943 w 1469572"/>
                <a:gd name="connsiteY48" fmla="*/ 957943 h 1306285"/>
                <a:gd name="connsiteX49" fmla="*/ 1360714 w 1469572"/>
                <a:gd name="connsiteY49" fmla="*/ 936171 h 1306285"/>
                <a:gd name="connsiteX50" fmla="*/ 1371600 w 1469572"/>
                <a:gd name="connsiteY50" fmla="*/ 903514 h 1306285"/>
                <a:gd name="connsiteX51" fmla="*/ 1415143 w 1469572"/>
                <a:gd name="connsiteY51" fmla="*/ 849085 h 1306285"/>
                <a:gd name="connsiteX52" fmla="*/ 1436914 w 1469572"/>
                <a:gd name="connsiteY52" fmla="*/ 772885 h 1306285"/>
                <a:gd name="connsiteX53" fmla="*/ 1458686 w 1469572"/>
                <a:gd name="connsiteY53" fmla="*/ 740228 h 1306285"/>
                <a:gd name="connsiteX54" fmla="*/ 1469572 w 1469572"/>
                <a:gd name="connsiteY54" fmla="*/ 566057 h 1306285"/>
                <a:gd name="connsiteX55" fmla="*/ 1458686 w 1469572"/>
                <a:gd name="connsiteY55" fmla="*/ 174171 h 1306285"/>
                <a:gd name="connsiteX56" fmla="*/ 1447800 w 1469572"/>
                <a:gd name="connsiteY56" fmla="*/ 141514 h 1306285"/>
                <a:gd name="connsiteX57" fmla="*/ 1426029 w 1469572"/>
                <a:gd name="connsiteY57" fmla="*/ 108857 h 1306285"/>
                <a:gd name="connsiteX58" fmla="*/ 1273629 w 1469572"/>
                <a:gd name="connsiteY58" fmla="*/ 65314 h 1306285"/>
                <a:gd name="connsiteX59" fmla="*/ 1230086 w 1469572"/>
                <a:gd name="connsiteY59" fmla="*/ 54428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69572" h="1306285">
                  <a:moveTo>
                    <a:pt x="1230086" y="54428"/>
                  </a:moveTo>
                  <a:cubicBezTo>
                    <a:pt x="1197429" y="50800"/>
                    <a:pt x="1164590" y="48539"/>
                    <a:pt x="1132114" y="43543"/>
                  </a:cubicBezTo>
                  <a:cubicBezTo>
                    <a:pt x="1117327" y="41268"/>
                    <a:pt x="1102902" y="36956"/>
                    <a:pt x="1088572" y="32657"/>
                  </a:cubicBezTo>
                  <a:cubicBezTo>
                    <a:pt x="1066591" y="26062"/>
                    <a:pt x="1046066" y="13419"/>
                    <a:pt x="1023257" y="10885"/>
                  </a:cubicBezTo>
                  <a:lnTo>
                    <a:pt x="925286" y="0"/>
                  </a:lnTo>
                  <a:cubicBezTo>
                    <a:pt x="874486" y="3628"/>
                    <a:pt x="823504" y="5261"/>
                    <a:pt x="772886" y="10885"/>
                  </a:cubicBezTo>
                  <a:cubicBezTo>
                    <a:pt x="758016" y="12537"/>
                    <a:pt x="743673" y="17472"/>
                    <a:pt x="729343" y="21771"/>
                  </a:cubicBezTo>
                  <a:cubicBezTo>
                    <a:pt x="682393" y="35856"/>
                    <a:pt x="660684" y="42344"/>
                    <a:pt x="620486" y="65314"/>
                  </a:cubicBezTo>
                  <a:cubicBezTo>
                    <a:pt x="545532" y="108144"/>
                    <a:pt x="638704" y="69251"/>
                    <a:pt x="533400" y="97971"/>
                  </a:cubicBezTo>
                  <a:cubicBezTo>
                    <a:pt x="511260" y="104009"/>
                    <a:pt x="468086" y="119743"/>
                    <a:pt x="468086" y="119743"/>
                  </a:cubicBezTo>
                  <a:cubicBezTo>
                    <a:pt x="419239" y="168588"/>
                    <a:pt x="477249" y="117070"/>
                    <a:pt x="413657" y="152400"/>
                  </a:cubicBezTo>
                  <a:cubicBezTo>
                    <a:pt x="301370" y="214782"/>
                    <a:pt x="389578" y="182199"/>
                    <a:pt x="315686" y="206828"/>
                  </a:cubicBezTo>
                  <a:cubicBezTo>
                    <a:pt x="308429" y="214085"/>
                    <a:pt x="301928" y="222189"/>
                    <a:pt x="293914" y="228600"/>
                  </a:cubicBezTo>
                  <a:cubicBezTo>
                    <a:pt x="283698" y="236773"/>
                    <a:pt x="269872" y="240525"/>
                    <a:pt x="261257" y="250371"/>
                  </a:cubicBezTo>
                  <a:cubicBezTo>
                    <a:pt x="189330" y="332572"/>
                    <a:pt x="252193" y="304192"/>
                    <a:pt x="185057" y="326571"/>
                  </a:cubicBezTo>
                  <a:cubicBezTo>
                    <a:pt x="181429" y="337457"/>
                    <a:pt x="180075" y="349389"/>
                    <a:pt x="174172" y="359228"/>
                  </a:cubicBezTo>
                  <a:cubicBezTo>
                    <a:pt x="168892" y="368029"/>
                    <a:pt x="158811" y="372986"/>
                    <a:pt x="152400" y="381000"/>
                  </a:cubicBezTo>
                  <a:cubicBezTo>
                    <a:pt x="144227" y="391216"/>
                    <a:pt x="136480" y="401955"/>
                    <a:pt x="130629" y="413657"/>
                  </a:cubicBezTo>
                  <a:cubicBezTo>
                    <a:pt x="85561" y="503794"/>
                    <a:pt x="160364" y="385381"/>
                    <a:pt x="97972" y="478971"/>
                  </a:cubicBezTo>
                  <a:cubicBezTo>
                    <a:pt x="94343" y="493485"/>
                    <a:pt x="93777" y="509133"/>
                    <a:pt x="87086" y="522514"/>
                  </a:cubicBezTo>
                  <a:cubicBezTo>
                    <a:pt x="82496" y="531694"/>
                    <a:pt x="69904" y="535105"/>
                    <a:pt x="65314" y="544285"/>
                  </a:cubicBezTo>
                  <a:cubicBezTo>
                    <a:pt x="55051" y="564811"/>
                    <a:pt x="50800" y="587828"/>
                    <a:pt x="43543" y="609600"/>
                  </a:cubicBezTo>
                  <a:lnTo>
                    <a:pt x="21772" y="674914"/>
                  </a:lnTo>
                  <a:lnTo>
                    <a:pt x="10886" y="707571"/>
                  </a:lnTo>
                  <a:cubicBezTo>
                    <a:pt x="7257" y="736600"/>
                    <a:pt x="0" y="765402"/>
                    <a:pt x="0" y="794657"/>
                  </a:cubicBezTo>
                  <a:cubicBezTo>
                    <a:pt x="0" y="834419"/>
                    <a:pt x="10306" y="885155"/>
                    <a:pt x="21772" y="925285"/>
                  </a:cubicBezTo>
                  <a:cubicBezTo>
                    <a:pt x="24924" y="936318"/>
                    <a:pt x="27525" y="947680"/>
                    <a:pt x="32657" y="957943"/>
                  </a:cubicBezTo>
                  <a:cubicBezTo>
                    <a:pt x="38508" y="969645"/>
                    <a:pt x="47172" y="979714"/>
                    <a:pt x="54429" y="990600"/>
                  </a:cubicBezTo>
                  <a:cubicBezTo>
                    <a:pt x="75620" y="1054177"/>
                    <a:pt x="48733" y="995790"/>
                    <a:pt x="97972" y="1045028"/>
                  </a:cubicBezTo>
                  <a:cubicBezTo>
                    <a:pt x="107223" y="1054279"/>
                    <a:pt x="111229" y="1067752"/>
                    <a:pt x="119743" y="1077685"/>
                  </a:cubicBezTo>
                  <a:cubicBezTo>
                    <a:pt x="139828" y="1101118"/>
                    <a:pt x="167055" y="1128556"/>
                    <a:pt x="195943" y="1143000"/>
                  </a:cubicBezTo>
                  <a:cubicBezTo>
                    <a:pt x="206206" y="1148132"/>
                    <a:pt x="217714" y="1150257"/>
                    <a:pt x="228600" y="1153885"/>
                  </a:cubicBezTo>
                  <a:cubicBezTo>
                    <a:pt x="297062" y="1199528"/>
                    <a:pt x="223616" y="1155851"/>
                    <a:pt x="348343" y="1197428"/>
                  </a:cubicBezTo>
                  <a:cubicBezTo>
                    <a:pt x="396395" y="1213446"/>
                    <a:pt x="370737" y="1203183"/>
                    <a:pt x="424543" y="1230085"/>
                  </a:cubicBezTo>
                  <a:cubicBezTo>
                    <a:pt x="464426" y="1269970"/>
                    <a:pt x="430803" y="1244782"/>
                    <a:pt x="511629" y="1262743"/>
                  </a:cubicBezTo>
                  <a:cubicBezTo>
                    <a:pt x="522830" y="1265232"/>
                    <a:pt x="533542" y="1269599"/>
                    <a:pt x="544286" y="1273628"/>
                  </a:cubicBezTo>
                  <a:cubicBezTo>
                    <a:pt x="562582" y="1280489"/>
                    <a:pt x="579338" y="1292873"/>
                    <a:pt x="598714" y="1295400"/>
                  </a:cubicBezTo>
                  <a:cubicBezTo>
                    <a:pt x="663580" y="1303861"/>
                    <a:pt x="729343" y="1302657"/>
                    <a:pt x="794657" y="1306285"/>
                  </a:cubicBezTo>
                  <a:cubicBezTo>
                    <a:pt x="798179" y="1305933"/>
                    <a:pt x="917459" y="1299313"/>
                    <a:pt x="947057" y="1284514"/>
                  </a:cubicBezTo>
                  <a:cubicBezTo>
                    <a:pt x="956237" y="1279924"/>
                    <a:pt x="960028" y="1268023"/>
                    <a:pt x="968829" y="1262743"/>
                  </a:cubicBezTo>
                  <a:cubicBezTo>
                    <a:pt x="978668" y="1256839"/>
                    <a:pt x="991455" y="1257430"/>
                    <a:pt x="1001486" y="1251857"/>
                  </a:cubicBezTo>
                  <a:cubicBezTo>
                    <a:pt x="1024359" y="1239150"/>
                    <a:pt x="1048297" y="1226816"/>
                    <a:pt x="1066800" y="1208314"/>
                  </a:cubicBezTo>
                  <a:cubicBezTo>
                    <a:pt x="1074057" y="1201057"/>
                    <a:pt x="1079771" y="1191823"/>
                    <a:pt x="1088572" y="1186543"/>
                  </a:cubicBezTo>
                  <a:cubicBezTo>
                    <a:pt x="1098411" y="1180639"/>
                    <a:pt x="1110343" y="1179286"/>
                    <a:pt x="1121229" y="1175657"/>
                  </a:cubicBezTo>
                  <a:lnTo>
                    <a:pt x="1197429" y="1099457"/>
                  </a:lnTo>
                  <a:lnTo>
                    <a:pt x="1240972" y="1055914"/>
                  </a:lnTo>
                  <a:lnTo>
                    <a:pt x="1273629" y="1034143"/>
                  </a:lnTo>
                  <a:cubicBezTo>
                    <a:pt x="1277257" y="1023257"/>
                    <a:pt x="1278610" y="1011325"/>
                    <a:pt x="1284514" y="1001485"/>
                  </a:cubicBezTo>
                  <a:cubicBezTo>
                    <a:pt x="1296644" y="981268"/>
                    <a:pt x="1321831" y="971633"/>
                    <a:pt x="1338943" y="957943"/>
                  </a:cubicBezTo>
                  <a:cubicBezTo>
                    <a:pt x="1346957" y="951532"/>
                    <a:pt x="1353457" y="943428"/>
                    <a:pt x="1360714" y="936171"/>
                  </a:cubicBezTo>
                  <a:cubicBezTo>
                    <a:pt x="1364343" y="925285"/>
                    <a:pt x="1366468" y="913777"/>
                    <a:pt x="1371600" y="903514"/>
                  </a:cubicBezTo>
                  <a:cubicBezTo>
                    <a:pt x="1385332" y="876052"/>
                    <a:pt x="1394895" y="869334"/>
                    <a:pt x="1415143" y="849085"/>
                  </a:cubicBezTo>
                  <a:cubicBezTo>
                    <a:pt x="1418629" y="835142"/>
                    <a:pt x="1429109" y="788495"/>
                    <a:pt x="1436914" y="772885"/>
                  </a:cubicBezTo>
                  <a:cubicBezTo>
                    <a:pt x="1442765" y="761183"/>
                    <a:pt x="1451429" y="751114"/>
                    <a:pt x="1458686" y="740228"/>
                  </a:cubicBezTo>
                  <a:cubicBezTo>
                    <a:pt x="1462315" y="682171"/>
                    <a:pt x="1469572" y="624227"/>
                    <a:pt x="1469572" y="566057"/>
                  </a:cubicBezTo>
                  <a:cubicBezTo>
                    <a:pt x="1469572" y="435378"/>
                    <a:pt x="1465379" y="304679"/>
                    <a:pt x="1458686" y="174171"/>
                  </a:cubicBezTo>
                  <a:cubicBezTo>
                    <a:pt x="1458098" y="162712"/>
                    <a:pt x="1452932" y="151777"/>
                    <a:pt x="1447800" y="141514"/>
                  </a:cubicBezTo>
                  <a:cubicBezTo>
                    <a:pt x="1441949" y="129812"/>
                    <a:pt x="1437123" y="115791"/>
                    <a:pt x="1426029" y="108857"/>
                  </a:cubicBezTo>
                  <a:cubicBezTo>
                    <a:pt x="1402064" y="93879"/>
                    <a:pt x="1292056" y="71456"/>
                    <a:pt x="1273629" y="65314"/>
                  </a:cubicBezTo>
                  <a:lnTo>
                    <a:pt x="1230086" y="54428"/>
                  </a:ln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80">
              <a:extLst>
                <a:ext uri="{FF2B5EF4-FFF2-40B4-BE49-F238E27FC236}">
                  <a16:creationId xmlns:a16="http://schemas.microsoft.com/office/drawing/2014/main" id="{511C6990-9D61-4111-8E8A-B35C104C0295}"/>
                </a:ext>
              </a:extLst>
            </p:cNvPr>
            <p:cNvSpPr/>
            <p:nvPr/>
          </p:nvSpPr>
          <p:spPr>
            <a:xfrm>
              <a:off x="2079171" y="1807029"/>
              <a:ext cx="2071625" cy="1796142"/>
            </a:xfrm>
            <a:custGeom>
              <a:avLst/>
              <a:gdLst>
                <a:gd name="connsiteX0" fmla="*/ 43543 w 2071625"/>
                <a:gd name="connsiteY0" fmla="*/ 1371600 h 1796142"/>
                <a:gd name="connsiteX1" fmla="*/ 10886 w 2071625"/>
                <a:gd name="connsiteY1" fmla="*/ 1491342 h 1796142"/>
                <a:gd name="connsiteX2" fmla="*/ 0 w 2071625"/>
                <a:gd name="connsiteY2" fmla="*/ 1524000 h 1796142"/>
                <a:gd name="connsiteX3" fmla="*/ 21772 w 2071625"/>
                <a:gd name="connsiteY3" fmla="*/ 1676400 h 1796142"/>
                <a:gd name="connsiteX4" fmla="*/ 108858 w 2071625"/>
                <a:gd name="connsiteY4" fmla="*/ 1752600 h 1796142"/>
                <a:gd name="connsiteX5" fmla="*/ 141515 w 2071625"/>
                <a:gd name="connsiteY5" fmla="*/ 1774371 h 1796142"/>
                <a:gd name="connsiteX6" fmla="*/ 217715 w 2071625"/>
                <a:gd name="connsiteY6" fmla="*/ 1796142 h 1796142"/>
                <a:gd name="connsiteX7" fmla="*/ 446315 w 2071625"/>
                <a:gd name="connsiteY7" fmla="*/ 1785257 h 1796142"/>
                <a:gd name="connsiteX8" fmla="*/ 478972 w 2071625"/>
                <a:gd name="connsiteY8" fmla="*/ 1763485 h 1796142"/>
                <a:gd name="connsiteX9" fmla="*/ 522515 w 2071625"/>
                <a:gd name="connsiteY9" fmla="*/ 1752600 h 1796142"/>
                <a:gd name="connsiteX10" fmla="*/ 544286 w 2071625"/>
                <a:gd name="connsiteY10" fmla="*/ 1730828 h 1796142"/>
                <a:gd name="connsiteX11" fmla="*/ 609600 w 2071625"/>
                <a:gd name="connsiteY11" fmla="*/ 1709057 h 1796142"/>
                <a:gd name="connsiteX12" fmla="*/ 664029 w 2071625"/>
                <a:gd name="connsiteY12" fmla="*/ 1676400 h 1796142"/>
                <a:gd name="connsiteX13" fmla="*/ 685800 w 2071625"/>
                <a:gd name="connsiteY13" fmla="*/ 1654628 h 1796142"/>
                <a:gd name="connsiteX14" fmla="*/ 718458 w 2071625"/>
                <a:gd name="connsiteY14" fmla="*/ 1632857 h 1796142"/>
                <a:gd name="connsiteX15" fmla="*/ 740229 w 2071625"/>
                <a:gd name="connsiteY15" fmla="*/ 1611085 h 1796142"/>
                <a:gd name="connsiteX16" fmla="*/ 772886 w 2071625"/>
                <a:gd name="connsiteY16" fmla="*/ 1589314 h 1796142"/>
                <a:gd name="connsiteX17" fmla="*/ 794658 w 2071625"/>
                <a:gd name="connsiteY17" fmla="*/ 1567542 h 1796142"/>
                <a:gd name="connsiteX18" fmla="*/ 827315 w 2071625"/>
                <a:gd name="connsiteY18" fmla="*/ 1556657 h 1796142"/>
                <a:gd name="connsiteX19" fmla="*/ 881743 w 2071625"/>
                <a:gd name="connsiteY19" fmla="*/ 1524000 h 1796142"/>
                <a:gd name="connsiteX20" fmla="*/ 979715 w 2071625"/>
                <a:gd name="connsiteY20" fmla="*/ 1469571 h 1796142"/>
                <a:gd name="connsiteX21" fmla="*/ 1012372 w 2071625"/>
                <a:gd name="connsiteY21" fmla="*/ 1436914 h 1796142"/>
                <a:gd name="connsiteX22" fmla="*/ 1045029 w 2071625"/>
                <a:gd name="connsiteY22" fmla="*/ 1426028 h 1796142"/>
                <a:gd name="connsiteX23" fmla="*/ 1077686 w 2071625"/>
                <a:gd name="connsiteY23" fmla="*/ 1404257 h 1796142"/>
                <a:gd name="connsiteX24" fmla="*/ 1099458 w 2071625"/>
                <a:gd name="connsiteY24" fmla="*/ 1382485 h 1796142"/>
                <a:gd name="connsiteX25" fmla="*/ 1164772 w 2071625"/>
                <a:gd name="connsiteY25" fmla="*/ 1349828 h 1796142"/>
                <a:gd name="connsiteX26" fmla="*/ 1230086 w 2071625"/>
                <a:gd name="connsiteY26" fmla="*/ 1317171 h 1796142"/>
                <a:gd name="connsiteX27" fmla="*/ 1251858 w 2071625"/>
                <a:gd name="connsiteY27" fmla="*/ 1295400 h 1796142"/>
                <a:gd name="connsiteX28" fmla="*/ 1284515 w 2071625"/>
                <a:gd name="connsiteY28" fmla="*/ 1284514 h 1796142"/>
                <a:gd name="connsiteX29" fmla="*/ 1306286 w 2071625"/>
                <a:gd name="connsiteY29" fmla="*/ 1251857 h 1796142"/>
                <a:gd name="connsiteX30" fmla="*/ 1360715 w 2071625"/>
                <a:gd name="connsiteY30" fmla="*/ 1240971 h 1796142"/>
                <a:gd name="connsiteX31" fmla="*/ 1393372 w 2071625"/>
                <a:gd name="connsiteY31" fmla="*/ 1230085 h 1796142"/>
                <a:gd name="connsiteX32" fmla="*/ 1426029 w 2071625"/>
                <a:gd name="connsiteY32" fmla="*/ 1208314 h 1796142"/>
                <a:gd name="connsiteX33" fmla="*/ 1447800 w 2071625"/>
                <a:gd name="connsiteY33" fmla="*/ 1186542 h 1796142"/>
                <a:gd name="connsiteX34" fmla="*/ 1480458 w 2071625"/>
                <a:gd name="connsiteY34" fmla="*/ 1175657 h 1796142"/>
                <a:gd name="connsiteX35" fmla="*/ 1513115 w 2071625"/>
                <a:gd name="connsiteY35" fmla="*/ 1153885 h 1796142"/>
                <a:gd name="connsiteX36" fmla="*/ 1545772 w 2071625"/>
                <a:gd name="connsiteY36" fmla="*/ 1143000 h 1796142"/>
                <a:gd name="connsiteX37" fmla="*/ 1567543 w 2071625"/>
                <a:gd name="connsiteY37" fmla="*/ 1121228 h 1796142"/>
                <a:gd name="connsiteX38" fmla="*/ 1600200 w 2071625"/>
                <a:gd name="connsiteY38" fmla="*/ 1110342 h 1796142"/>
                <a:gd name="connsiteX39" fmla="*/ 1632858 w 2071625"/>
                <a:gd name="connsiteY39" fmla="*/ 1088571 h 1796142"/>
                <a:gd name="connsiteX40" fmla="*/ 1654629 w 2071625"/>
                <a:gd name="connsiteY40" fmla="*/ 1055914 h 1796142"/>
                <a:gd name="connsiteX41" fmla="*/ 1687286 w 2071625"/>
                <a:gd name="connsiteY41" fmla="*/ 1034142 h 1796142"/>
                <a:gd name="connsiteX42" fmla="*/ 1709058 w 2071625"/>
                <a:gd name="connsiteY42" fmla="*/ 1012371 h 1796142"/>
                <a:gd name="connsiteX43" fmla="*/ 1763486 w 2071625"/>
                <a:gd name="connsiteY43" fmla="*/ 968828 h 1796142"/>
                <a:gd name="connsiteX44" fmla="*/ 1774372 w 2071625"/>
                <a:gd name="connsiteY44" fmla="*/ 936171 h 1796142"/>
                <a:gd name="connsiteX45" fmla="*/ 1817915 w 2071625"/>
                <a:gd name="connsiteY45" fmla="*/ 881742 h 1796142"/>
                <a:gd name="connsiteX46" fmla="*/ 1850572 w 2071625"/>
                <a:gd name="connsiteY46" fmla="*/ 816428 h 1796142"/>
                <a:gd name="connsiteX47" fmla="*/ 1861458 w 2071625"/>
                <a:gd name="connsiteY47" fmla="*/ 783771 h 1796142"/>
                <a:gd name="connsiteX48" fmla="*/ 1905000 w 2071625"/>
                <a:gd name="connsiteY48" fmla="*/ 718457 h 1796142"/>
                <a:gd name="connsiteX49" fmla="*/ 1948543 w 2071625"/>
                <a:gd name="connsiteY49" fmla="*/ 620485 h 1796142"/>
                <a:gd name="connsiteX50" fmla="*/ 1992086 w 2071625"/>
                <a:gd name="connsiteY50" fmla="*/ 544285 h 1796142"/>
                <a:gd name="connsiteX51" fmla="*/ 2013858 w 2071625"/>
                <a:gd name="connsiteY51" fmla="*/ 478971 h 1796142"/>
                <a:gd name="connsiteX52" fmla="*/ 2035629 w 2071625"/>
                <a:gd name="connsiteY52" fmla="*/ 446314 h 1796142"/>
                <a:gd name="connsiteX53" fmla="*/ 2068286 w 2071625"/>
                <a:gd name="connsiteY53" fmla="*/ 315685 h 1796142"/>
                <a:gd name="connsiteX54" fmla="*/ 2035629 w 2071625"/>
                <a:gd name="connsiteY54" fmla="*/ 130628 h 1796142"/>
                <a:gd name="connsiteX55" fmla="*/ 2002972 w 2071625"/>
                <a:gd name="connsiteY55" fmla="*/ 108857 h 1796142"/>
                <a:gd name="connsiteX56" fmla="*/ 1970315 w 2071625"/>
                <a:gd name="connsiteY56" fmla="*/ 97971 h 1796142"/>
                <a:gd name="connsiteX57" fmla="*/ 1883229 w 2071625"/>
                <a:gd name="connsiteY57" fmla="*/ 54428 h 1796142"/>
                <a:gd name="connsiteX58" fmla="*/ 1850572 w 2071625"/>
                <a:gd name="connsiteY58" fmla="*/ 32657 h 1796142"/>
                <a:gd name="connsiteX59" fmla="*/ 1698172 w 2071625"/>
                <a:gd name="connsiteY59" fmla="*/ 0 h 1796142"/>
                <a:gd name="connsiteX60" fmla="*/ 1480458 w 2071625"/>
                <a:gd name="connsiteY60" fmla="*/ 10885 h 1796142"/>
                <a:gd name="connsiteX61" fmla="*/ 1415143 w 2071625"/>
                <a:gd name="connsiteY61" fmla="*/ 43542 h 1796142"/>
                <a:gd name="connsiteX62" fmla="*/ 1338943 w 2071625"/>
                <a:gd name="connsiteY62" fmla="*/ 65314 h 1796142"/>
                <a:gd name="connsiteX63" fmla="*/ 1306286 w 2071625"/>
                <a:gd name="connsiteY63" fmla="*/ 87085 h 1796142"/>
                <a:gd name="connsiteX64" fmla="*/ 1273629 w 2071625"/>
                <a:gd name="connsiteY64" fmla="*/ 97971 h 1796142"/>
                <a:gd name="connsiteX65" fmla="*/ 1208315 w 2071625"/>
                <a:gd name="connsiteY65" fmla="*/ 141514 h 1796142"/>
                <a:gd name="connsiteX66" fmla="*/ 1143000 w 2071625"/>
                <a:gd name="connsiteY66" fmla="*/ 163285 h 1796142"/>
                <a:gd name="connsiteX67" fmla="*/ 1110343 w 2071625"/>
                <a:gd name="connsiteY67" fmla="*/ 174171 h 1796142"/>
                <a:gd name="connsiteX68" fmla="*/ 1055915 w 2071625"/>
                <a:gd name="connsiteY68" fmla="*/ 217714 h 1796142"/>
                <a:gd name="connsiteX69" fmla="*/ 1034143 w 2071625"/>
                <a:gd name="connsiteY69" fmla="*/ 239485 h 1796142"/>
                <a:gd name="connsiteX70" fmla="*/ 968829 w 2071625"/>
                <a:gd name="connsiteY70" fmla="*/ 261257 h 1796142"/>
                <a:gd name="connsiteX71" fmla="*/ 903515 w 2071625"/>
                <a:gd name="connsiteY71" fmla="*/ 304800 h 1796142"/>
                <a:gd name="connsiteX72" fmla="*/ 881743 w 2071625"/>
                <a:gd name="connsiteY72" fmla="*/ 326571 h 1796142"/>
                <a:gd name="connsiteX73" fmla="*/ 849086 w 2071625"/>
                <a:gd name="connsiteY73" fmla="*/ 348342 h 1796142"/>
                <a:gd name="connsiteX74" fmla="*/ 805543 w 2071625"/>
                <a:gd name="connsiteY74" fmla="*/ 391885 h 1796142"/>
                <a:gd name="connsiteX75" fmla="*/ 751115 w 2071625"/>
                <a:gd name="connsiteY75" fmla="*/ 446314 h 1796142"/>
                <a:gd name="connsiteX76" fmla="*/ 718458 w 2071625"/>
                <a:gd name="connsiteY76" fmla="*/ 478971 h 1796142"/>
                <a:gd name="connsiteX77" fmla="*/ 674915 w 2071625"/>
                <a:gd name="connsiteY77" fmla="*/ 500742 h 1796142"/>
                <a:gd name="connsiteX78" fmla="*/ 620486 w 2071625"/>
                <a:gd name="connsiteY78" fmla="*/ 555171 h 1796142"/>
                <a:gd name="connsiteX79" fmla="*/ 598715 w 2071625"/>
                <a:gd name="connsiteY79" fmla="*/ 587828 h 1796142"/>
                <a:gd name="connsiteX80" fmla="*/ 544286 w 2071625"/>
                <a:gd name="connsiteY80" fmla="*/ 642257 h 1796142"/>
                <a:gd name="connsiteX81" fmla="*/ 533400 w 2071625"/>
                <a:gd name="connsiteY81" fmla="*/ 674914 h 1796142"/>
                <a:gd name="connsiteX82" fmla="*/ 468086 w 2071625"/>
                <a:gd name="connsiteY82" fmla="*/ 740228 h 1796142"/>
                <a:gd name="connsiteX83" fmla="*/ 424543 w 2071625"/>
                <a:gd name="connsiteY83" fmla="*/ 794657 h 1796142"/>
                <a:gd name="connsiteX84" fmla="*/ 381000 w 2071625"/>
                <a:gd name="connsiteY84" fmla="*/ 849085 h 1796142"/>
                <a:gd name="connsiteX85" fmla="*/ 315686 w 2071625"/>
                <a:gd name="connsiteY85" fmla="*/ 870857 h 1796142"/>
                <a:gd name="connsiteX86" fmla="*/ 272143 w 2071625"/>
                <a:gd name="connsiteY86" fmla="*/ 925285 h 1796142"/>
                <a:gd name="connsiteX87" fmla="*/ 239486 w 2071625"/>
                <a:gd name="connsiteY87" fmla="*/ 936171 h 1796142"/>
                <a:gd name="connsiteX88" fmla="*/ 174172 w 2071625"/>
                <a:gd name="connsiteY88" fmla="*/ 979714 h 1796142"/>
                <a:gd name="connsiteX89" fmla="*/ 152400 w 2071625"/>
                <a:gd name="connsiteY89" fmla="*/ 1001485 h 1796142"/>
                <a:gd name="connsiteX90" fmla="*/ 65315 w 2071625"/>
                <a:gd name="connsiteY90" fmla="*/ 1066800 h 1796142"/>
                <a:gd name="connsiteX91" fmla="*/ 43543 w 2071625"/>
                <a:gd name="connsiteY91" fmla="*/ 1132114 h 1796142"/>
                <a:gd name="connsiteX92" fmla="*/ 10886 w 2071625"/>
                <a:gd name="connsiteY92" fmla="*/ 1197428 h 1796142"/>
                <a:gd name="connsiteX93" fmla="*/ 43543 w 2071625"/>
                <a:gd name="connsiteY93" fmla="*/ 1371600 h 179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71625" h="1796142">
                  <a:moveTo>
                    <a:pt x="43543" y="1371600"/>
                  </a:moveTo>
                  <a:cubicBezTo>
                    <a:pt x="28157" y="1448533"/>
                    <a:pt x="38509" y="1408473"/>
                    <a:pt x="10886" y="1491342"/>
                  </a:cubicBezTo>
                  <a:lnTo>
                    <a:pt x="0" y="1524000"/>
                  </a:lnTo>
                  <a:cubicBezTo>
                    <a:pt x="2782" y="1554597"/>
                    <a:pt x="830" y="1634515"/>
                    <a:pt x="21772" y="1676400"/>
                  </a:cubicBezTo>
                  <a:cubicBezTo>
                    <a:pt x="44450" y="1721758"/>
                    <a:pt x="59872" y="1719943"/>
                    <a:pt x="108858" y="1752600"/>
                  </a:cubicBezTo>
                  <a:cubicBezTo>
                    <a:pt x="119744" y="1759857"/>
                    <a:pt x="129104" y="1770234"/>
                    <a:pt x="141515" y="1774371"/>
                  </a:cubicBezTo>
                  <a:cubicBezTo>
                    <a:pt x="188365" y="1789988"/>
                    <a:pt x="163040" y="1782474"/>
                    <a:pt x="217715" y="1796142"/>
                  </a:cubicBezTo>
                  <a:cubicBezTo>
                    <a:pt x="293915" y="1792514"/>
                    <a:pt x="370618" y="1794719"/>
                    <a:pt x="446315" y="1785257"/>
                  </a:cubicBezTo>
                  <a:cubicBezTo>
                    <a:pt x="459297" y="1783634"/>
                    <a:pt x="466947" y="1768639"/>
                    <a:pt x="478972" y="1763485"/>
                  </a:cubicBezTo>
                  <a:cubicBezTo>
                    <a:pt x="492723" y="1757592"/>
                    <a:pt x="508001" y="1756228"/>
                    <a:pt x="522515" y="1752600"/>
                  </a:cubicBezTo>
                  <a:cubicBezTo>
                    <a:pt x="529772" y="1745343"/>
                    <a:pt x="535106" y="1735418"/>
                    <a:pt x="544286" y="1730828"/>
                  </a:cubicBezTo>
                  <a:cubicBezTo>
                    <a:pt x="564812" y="1720565"/>
                    <a:pt x="609600" y="1709057"/>
                    <a:pt x="609600" y="1709057"/>
                  </a:cubicBezTo>
                  <a:cubicBezTo>
                    <a:pt x="664768" y="1653889"/>
                    <a:pt x="593370" y="1718796"/>
                    <a:pt x="664029" y="1676400"/>
                  </a:cubicBezTo>
                  <a:cubicBezTo>
                    <a:pt x="672830" y="1671120"/>
                    <a:pt x="677786" y="1661039"/>
                    <a:pt x="685800" y="1654628"/>
                  </a:cubicBezTo>
                  <a:cubicBezTo>
                    <a:pt x="696016" y="1646455"/>
                    <a:pt x="708242" y="1641030"/>
                    <a:pt x="718458" y="1632857"/>
                  </a:cubicBezTo>
                  <a:cubicBezTo>
                    <a:pt x="726472" y="1626446"/>
                    <a:pt x="732215" y="1617496"/>
                    <a:pt x="740229" y="1611085"/>
                  </a:cubicBezTo>
                  <a:cubicBezTo>
                    <a:pt x="750445" y="1602912"/>
                    <a:pt x="762670" y="1597487"/>
                    <a:pt x="772886" y="1589314"/>
                  </a:cubicBezTo>
                  <a:cubicBezTo>
                    <a:pt x="780900" y="1582903"/>
                    <a:pt x="785857" y="1572822"/>
                    <a:pt x="794658" y="1567542"/>
                  </a:cubicBezTo>
                  <a:cubicBezTo>
                    <a:pt x="804497" y="1561639"/>
                    <a:pt x="816429" y="1560285"/>
                    <a:pt x="827315" y="1556657"/>
                  </a:cubicBezTo>
                  <a:cubicBezTo>
                    <a:pt x="876157" y="1507812"/>
                    <a:pt x="818154" y="1559327"/>
                    <a:pt x="881743" y="1524000"/>
                  </a:cubicBezTo>
                  <a:cubicBezTo>
                    <a:pt x="994041" y="1461613"/>
                    <a:pt x="905818" y="1494204"/>
                    <a:pt x="979715" y="1469571"/>
                  </a:cubicBezTo>
                  <a:cubicBezTo>
                    <a:pt x="990601" y="1458685"/>
                    <a:pt x="999563" y="1445453"/>
                    <a:pt x="1012372" y="1436914"/>
                  </a:cubicBezTo>
                  <a:cubicBezTo>
                    <a:pt x="1021919" y="1430549"/>
                    <a:pt x="1034766" y="1431160"/>
                    <a:pt x="1045029" y="1426028"/>
                  </a:cubicBezTo>
                  <a:cubicBezTo>
                    <a:pt x="1056731" y="1420177"/>
                    <a:pt x="1067470" y="1412430"/>
                    <a:pt x="1077686" y="1404257"/>
                  </a:cubicBezTo>
                  <a:cubicBezTo>
                    <a:pt x="1085700" y="1397846"/>
                    <a:pt x="1091444" y="1388896"/>
                    <a:pt x="1099458" y="1382485"/>
                  </a:cubicBezTo>
                  <a:cubicBezTo>
                    <a:pt x="1151450" y="1340892"/>
                    <a:pt x="1111119" y="1376654"/>
                    <a:pt x="1164772" y="1349828"/>
                  </a:cubicBezTo>
                  <a:cubicBezTo>
                    <a:pt x="1249181" y="1307624"/>
                    <a:pt x="1148002" y="1344533"/>
                    <a:pt x="1230086" y="1317171"/>
                  </a:cubicBezTo>
                  <a:cubicBezTo>
                    <a:pt x="1237343" y="1309914"/>
                    <a:pt x="1243057" y="1300680"/>
                    <a:pt x="1251858" y="1295400"/>
                  </a:cubicBezTo>
                  <a:cubicBezTo>
                    <a:pt x="1261697" y="1289496"/>
                    <a:pt x="1275555" y="1291682"/>
                    <a:pt x="1284515" y="1284514"/>
                  </a:cubicBezTo>
                  <a:cubicBezTo>
                    <a:pt x="1294731" y="1276341"/>
                    <a:pt x="1294927" y="1258348"/>
                    <a:pt x="1306286" y="1251857"/>
                  </a:cubicBezTo>
                  <a:cubicBezTo>
                    <a:pt x="1322350" y="1242677"/>
                    <a:pt x="1342765" y="1245459"/>
                    <a:pt x="1360715" y="1240971"/>
                  </a:cubicBezTo>
                  <a:cubicBezTo>
                    <a:pt x="1371847" y="1238188"/>
                    <a:pt x="1383109" y="1235217"/>
                    <a:pt x="1393372" y="1230085"/>
                  </a:cubicBezTo>
                  <a:cubicBezTo>
                    <a:pt x="1405074" y="1224234"/>
                    <a:pt x="1415813" y="1216487"/>
                    <a:pt x="1426029" y="1208314"/>
                  </a:cubicBezTo>
                  <a:cubicBezTo>
                    <a:pt x="1434043" y="1201903"/>
                    <a:pt x="1438999" y="1191822"/>
                    <a:pt x="1447800" y="1186542"/>
                  </a:cubicBezTo>
                  <a:cubicBezTo>
                    <a:pt x="1457640" y="1180638"/>
                    <a:pt x="1469572" y="1179285"/>
                    <a:pt x="1480458" y="1175657"/>
                  </a:cubicBezTo>
                  <a:cubicBezTo>
                    <a:pt x="1491344" y="1168400"/>
                    <a:pt x="1501413" y="1159736"/>
                    <a:pt x="1513115" y="1153885"/>
                  </a:cubicBezTo>
                  <a:cubicBezTo>
                    <a:pt x="1523378" y="1148753"/>
                    <a:pt x="1535933" y="1148904"/>
                    <a:pt x="1545772" y="1143000"/>
                  </a:cubicBezTo>
                  <a:cubicBezTo>
                    <a:pt x="1554573" y="1137720"/>
                    <a:pt x="1558742" y="1126509"/>
                    <a:pt x="1567543" y="1121228"/>
                  </a:cubicBezTo>
                  <a:cubicBezTo>
                    <a:pt x="1577382" y="1115324"/>
                    <a:pt x="1589937" y="1115474"/>
                    <a:pt x="1600200" y="1110342"/>
                  </a:cubicBezTo>
                  <a:cubicBezTo>
                    <a:pt x="1611902" y="1104491"/>
                    <a:pt x="1621972" y="1095828"/>
                    <a:pt x="1632858" y="1088571"/>
                  </a:cubicBezTo>
                  <a:cubicBezTo>
                    <a:pt x="1640115" y="1077685"/>
                    <a:pt x="1645378" y="1065165"/>
                    <a:pt x="1654629" y="1055914"/>
                  </a:cubicBezTo>
                  <a:cubicBezTo>
                    <a:pt x="1663880" y="1046663"/>
                    <a:pt x="1677070" y="1042315"/>
                    <a:pt x="1687286" y="1034142"/>
                  </a:cubicBezTo>
                  <a:cubicBezTo>
                    <a:pt x="1695300" y="1027731"/>
                    <a:pt x="1701044" y="1018782"/>
                    <a:pt x="1709058" y="1012371"/>
                  </a:cubicBezTo>
                  <a:cubicBezTo>
                    <a:pt x="1777707" y="957453"/>
                    <a:pt x="1710928" y="1021388"/>
                    <a:pt x="1763486" y="968828"/>
                  </a:cubicBezTo>
                  <a:cubicBezTo>
                    <a:pt x="1767115" y="957942"/>
                    <a:pt x="1769240" y="946434"/>
                    <a:pt x="1774372" y="936171"/>
                  </a:cubicBezTo>
                  <a:cubicBezTo>
                    <a:pt x="1788105" y="908706"/>
                    <a:pt x="1797664" y="901993"/>
                    <a:pt x="1817915" y="881742"/>
                  </a:cubicBezTo>
                  <a:cubicBezTo>
                    <a:pt x="1845272" y="799665"/>
                    <a:pt x="1808370" y="900829"/>
                    <a:pt x="1850572" y="816428"/>
                  </a:cubicBezTo>
                  <a:cubicBezTo>
                    <a:pt x="1855704" y="806165"/>
                    <a:pt x="1855885" y="793802"/>
                    <a:pt x="1861458" y="783771"/>
                  </a:cubicBezTo>
                  <a:cubicBezTo>
                    <a:pt x="1874165" y="760898"/>
                    <a:pt x="1896726" y="743280"/>
                    <a:pt x="1905000" y="718457"/>
                  </a:cubicBezTo>
                  <a:cubicBezTo>
                    <a:pt x="1930909" y="640731"/>
                    <a:pt x="1914042" y="672237"/>
                    <a:pt x="1948543" y="620485"/>
                  </a:cubicBezTo>
                  <a:cubicBezTo>
                    <a:pt x="1978442" y="500891"/>
                    <a:pt x="1933128" y="650409"/>
                    <a:pt x="1992086" y="544285"/>
                  </a:cubicBezTo>
                  <a:cubicBezTo>
                    <a:pt x="2003231" y="524224"/>
                    <a:pt x="2001128" y="498066"/>
                    <a:pt x="2013858" y="478971"/>
                  </a:cubicBezTo>
                  <a:cubicBezTo>
                    <a:pt x="2021115" y="468085"/>
                    <a:pt x="2030316" y="458269"/>
                    <a:pt x="2035629" y="446314"/>
                  </a:cubicBezTo>
                  <a:cubicBezTo>
                    <a:pt x="2058629" y="394563"/>
                    <a:pt x="2059158" y="370453"/>
                    <a:pt x="2068286" y="315685"/>
                  </a:cubicBezTo>
                  <a:cubicBezTo>
                    <a:pt x="2061235" y="209929"/>
                    <a:pt x="2095121" y="178222"/>
                    <a:pt x="2035629" y="130628"/>
                  </a:cubicBezTo>
                  <a:cubicBezTo>
                    <a:pt x="2025413" y="122455"/>
                    <a:pt x="2014674" y="114708"/>
                    <a:pt x="2002972" y="108857"/>
                  </a:cubicBezTo>
                  <a:cubicBezTo>
                    <a:pt x="1992709" y="103725"/>
                    <a:pt x="1981201" y="101600"/>
                    <a:pt x="1970315" y="97971"/>
                  </a:cubicBezTo>
                  <a:cubicBezTo>
                    <a:pt x="1898750" y="26409"/>
                    <a:pt x="2033333" y="154496"/>
                    <a:pt x="1883229" y="54428"/>
                  </a:cubicBezTo>
                  <a:cubicBezTo>
                    <a:pt x="1872343" y="47171"/>
                    <a:pt x="1862527" y="37970"/>
                    <a:pt x="1850572" y="32657"/>
                  </a:cubicBezTo>
                  <a:cubicBezTo>
                    <a:pt x="1789873" y="5679"/>
                    <a:pt x="1766768" y="8574"/>
                    <a:pt x="1698172" y="0"/>
                  </a:cubicBezTo>
                  <a:cubicBezTo>
                    <a:pt x="1625601" y="3628"/>
                    <a:pt x="1552847" y="4590"/>
                    <a:pt x="1480458" y="10885"/>
                  </a:cubicBezTo>
                  <a:cubicBezTo>
                    <a:pt x="1447336" y="13765"/>
                    <a:pt x="1443726" y="29251"/>
                    <a:pt x="1415143" y="43542"/>
                  </a:cubicBezTo>
                  <a:cubicBezTo>
                    <a:pt x="1399525" y="51351"/>
                    <a:pt x="1352896" y="61826"/>
                    <a:pt x="1338943" y="65314"/>
                  </a:cubicBezTo>
                  <a:cubicBezTo>
                    <a:pt x="1328057" y="72571"/>
                    <a:pt x="1317988" y="81234"/>
                    <a:pt x="1306286" y="87085"/>
                  </a:cubicBezTo>
                  <a:cubicBezTo>
                    <a:pt x="1296023" y="92217"/>
                    <a:pt x="1283660" y="92398"/>
                    <a:pt x="1273629" y="97971"/>
                  </a:cubicBezTo>
                  <a:cubicBezTo>
                    <a:pt x="1250756" y="110678"/>
                    <a:pt x="1233138" y="133240"/>
                    <a:pt x="1208315" y="141514"/>
                  </a:cubicBezTo>
                  <a:lnTo>
                    <a:pt x="1143000" y="163285"/>
                  </a:lnTo>
                  <a:lnTo>
                    <a:pt x="1110343" y="174171"/>
                  </a:lnTo>
                  <a:cubicBezTo>
                    <a:pt x="1066983" y="239212"/>
                    <a:pt x="1114336" y="182662"/>
                    <a:pt x="1055915" y="217714"/>
                  </a:cubicBezTo>
                  <a:cubicBezTo>
                    <a:pt x="1047114" y="222994"/>
                    <a:pt x="1043323" y="234895"/>
                    <a:pt x="1034143" y="239485"/>
                  </a:cubicBezTo>
                  <a:cubicBezTo>
                    <a:pt x="1013617" y="249748"/>
                    <a:pt x="968829" y="261257"/>
                    <a:pt x="968829" y="261257"/>
                  </a:cubicBezTo>
                  <a:cubicBezTo>
                    <a:pt x="885790" y="344296"/>
                    <a:pt x="982282" y="257541"/>
                    <a:pt x="903515" y="304800"/>
                  </a:cubicBezTo>
                  <a:cubicBezTo>
                    <a:pt x="894714" y="310080"/>
                    <a:pt x="889757" y="320160"/>
                    <a:pt x="881743" y="326571"/>
                  </a:cubicBezTo>
                  <a:cubicBezTo>
                    <a:pt x="871527" y="334744"/>
                    <a:pt x="859972" y="341085"/>
                    <a:pt x="849086" y="348342"/>
                  </a:cubicBezTo>
                  <a:cubicBezTo>
                    <a:pt x="826507" y="416078"/>
                    <a:pt x="857150" y="353180"/>
                    <a:pt x="805543" y="391885"/>
                  </a:cubicBezTo>
                  <a:cubicBezTo>
                    <a:pt x="785017" y="407280"/>
                    <a:pt x="769258" y="428171"/>
                    <a:pt x="751115" y="446314"/>
                  </a:cubicBezTo>
                  <a:cubicBezTo>
                    <a:pt x="740229" y="457200"/>
                    <a:pt x="732227" y="472086"/>
                    <a:pt x="718458" y="478971"/>
                  </a:cubicBezTo>
                  <a:lnTo>
                    <a:pt x="674915" y="500742"/>
                  </a:lnTo>
                  <a:cubicBezTo>
                    <a:pt x="616855" y="587832"/>
                    <a:pt x="693059" y="482598"/>
                    <a:pt x="620486" y="555171"/>
                  </a:cubicBezTo>
                  <a:cubicBezTo>
                    <a:pt x="611235" y="564422"/>
                    <a:pt x="607330" y="577982"/>
                    <a:pt x="598715" y="587828"/>
                  </a:cubicBezTo>
                  <a:cubicBezTo>
                    <a:pt x="581819" y="607138"/>
                    <a:pt x="544286" y="642257"/>
                    <a:pt x="544286" y="642257"/>
                  </a:cubicBezTo>
                  <a:cubicBezTo>
                    <a:pt x="540657" y="653143"/>
                    <a:pt x="540445" y="665857"/>
                    <a:pt x="533400" y="674914"/>
                  </a:cubicBezTo>
                  <a:cubicBezTo>
                    <a:pt x="514497" y="699218"/>
                    <a:pt x="468086" y="740228"/>
                    <a:pt x="468086" y="740228"/>
                  </a:cubicBezTo>
                  <a:cubicBezTo>
                    <a:pt x="446893" y="803805"/>
                    <a:pt x="473782" y="745417"/>
                    <a:pt x="424543" y="794657"/>
                  </a:cubicBezTo>
                  <a:cubicBezTo>
                    <a:pt x="409157" y="810043"/>
                    <a:pt x="402548" y="838311"/>
                    <a:pt x="381000" y="849085"/>
                  </a:cubicBezTo>
                  <a:cubicBezTo>
                    <a:pt x="360474" y="859348"/>
                    <a:pt x="315686" y="870857"/>
                    <a:pt x="315686" y="870857"/>
                  </a:cubicBezTo>
                  <a:cubicBezTo>
                    <a:pt x="305796" y="885692"/>
                    <a:pt x="289380" y="914943"/>
                    <a:pt x="272143" y="925285"/>
                  </a:cubicBezTo>
                  <a:cubicBezTo>
                    <a:pt x="262304" y="931189"/>
                    <a:pt x="250372" y="932542"/>
                    <a:pt x="239486" y="936171"/>
                  </a:cubicBezTo>
                  <a:cubicBezTo>
                    <a:pt x="156447" y="1019210"/>
                    <a:pt x="252939" y="932455"/>
                    <a:pt x="174172" y="979714"/>
                  </a:cubicBezTo>
                  <a:cubicBezTo>
                    <a:pt x="165371" y="984994"/>
                    <a:pt x="160611" y="995327"/>
                    <a:pt x="152400" y="1001485"/>
                  </a:cubicBezTo>
                  <a:cubicBezTo>
                    <a:pt x="53937" y="1075332"/>
                    <a:pt x="115240" y="1016872"/>
                    <a:pt x="65315" y="1066800"/>
                  </a:cubicBezTo>
                  <a:cubicBezTo>
                    <a:pt x="58058" y="1088571"/>
                    <a:pt x="56273" y="1113019"/>
                    <a:pt x="43543" y="1132114"/>
                  </a:cubicBezTo>
                  <a:cubicBezTo>
                    <a:pt x="31283" y="1150504"/>
                    <a:pt x="11985" y="1173246"/>
                    <a:pt x="10886" y="1197428"/>
                  </a:cubicBezTo>
                  <a:cubicBezTo>
                    <a:pt x="7755" y="1266300"/>
                    <a:pt x="10886" y="1335314"/>
                    <a:pt x="43543" y="137160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81">
              <a:extLst>
                <a:ext uri="{FF2B5EF4-FFF2-40B4-BE49-F238E27FC236}">
                  <a16:creationId xmlns:a16="http://schemas.microsoft.com/office/drawing/2014/main" id="{562DDAEA-95A7-4A1D-A510-F5E92D299DA0}"/>
                </a:ext>
              </a:extLst>
            </p:cNvPr>
            <p:cNvSpPr/>
            <p:nvPr/>
          </p:nvSpPr>
          <p:spPr>
            <a:xfrm>
              <a:off x="3069771" y="2481943"/>
              <a:ext cx="1992086" cy="2002971"/>
            </a:xfrm>
            <a:custGeom>
              <a:avLst/>
              <a:gdLst>
                <a:gd name="connsiteX0" fmla="*/ 21772 w 1992086"/>
                <a:gd name="connsiteY0" fmla="*/ 1785257 h 2002971"/>
                <a:gd name="connsiteX1" fmla="*/ 54429 w 1992086"/>
                <a:gd name="connsiteY1" fmla="*/ 1839686 h 2002971"/>
                <a:gd name="connsiteX2" fmla="*/ 108858 w 1992086"/>
                <a:gd name="connsiteY2" fmla="*/ 1926771 h 2002971"/>
                <a:gd name="connsiteX3" fmla="*/ 174172 w 1992086"/>
                <a:gd name="connsiteY3" fmla="*/ 1948543 h 2002971"/>
                <a:gd name="connsiteX4" fmla="*/ 206829 w 1992086"/>
                <a:gd name="connsiteY4" fmla="*/ 1959428 h 2002971"/>
                <a:gd name="connsiteX5" fmla="*/ 228600 w 1992086"/>
                <a:gd name="connsiteY5" fmla="*/ 1981200 h 2002971"/>
                <a:gd name="connsiteX6" fmla="*/ 359229 w 1992086"/>
                <a:gd name="connsiteY6" fmla="*/ 2002971 h 2002971"/>
                <a:gd name="connsiteX7" fmla="*/ 576943 w 1992086"/>
                <a:gd name="connsiteY7" fmla="*/ 1992086 h 2002971"/>
                <a:gd name="connsiteX8" fmla="*/ 609600 w 1992086"/>
                <a:gd name="connsiteY8" fmla="*/ 1970314 h 2002971"/>
                <a:gd name="connsiteX9" fmla="*/ 642258 w 1992086"/>
                <a:gd name="connsiteY9" fmla="*/ 1959428 h 2002971"/>
                <a:gd name="connsiteX10" fmla="*/ 718458 w 1992086"/>
                <a:gd name="connsiteY10" fmla="*/ 1915886 h 2002971"/>
                <a:gd name="connsiteX11" fmla="*/ 751115 w 1992086"/>
                <a:gd name="connsiteY11" fmla="*/ 1905000 h 2002971"/>
                <a:gd name="connsiteX12" fmla="*/ 783772 w 1992086"/>
                <a:gd name="connsiteY12" fmla="*/ 1883228 h 2002971"/>
                <a:gd name="connsiteX13" fmla="*/ 849086 w 1992086"/>
                <a:gd name="connsiteY13" fmla="*/ 1861457 h 2002971"/>
                <a:gd name="connsiteX14" fmla="*/ 881743 w 1992086"/>
                <a:gd name="connsiteY14" fmla="*/ 1850571 h 2002971"/>
                <a:gd name="connsiteX15" fmla="*/ 947058 w 1992086"/>
                <a:gd name="connsiteY15" fmla="*/ 1817914 h 2002971"/>
                <a:gd name="connsiteX16" fmla="*/ 979715 w 1992086"/>
                <a:gd name="connsiteY16" fmla="*/ 1796143 h 2002971"/>
                <a:gd name="connsiteX17" fmla="*/ 1088572 w 1992086"/>
                <a:gd name="connsiteY17" fmla="*/ 1763486 h 2002971"/>
                <a:gd name="connsiteX18" fmla="*/ 1164772 w 1992086"/>
                <a:gd name="connsiteY18" fmla="*/ 1719943 h 2002971"/>
                <a:gd name="connsiteX19" fmla="*/ 1230086 w 1992086"/>
                <a:gd name="connsiteY19" fmla="*/ 1676400 h 2002971"/>
                <a:gd name="connsiteX20" fmla="*/ 1284515 w 1992086"/>
                <a:gd name="connsiteY20" fmla="*/ 1632857 h 2002971"/>
                <a:gd name="connsiteX21" fmla="*/ 1317172 w 1992086"/>
                <a:gd name="connsiteY21" fmla="*/ 1621971 h 2002971"/>
                <a:gd name="connsiteX22" fmla="*/ 1349829 w 1992086"/>
                <a:gd name="connsiteY22" fmla="*/ 1589314 h 2002971"/>
                <a:gd name="connsiteX23" fmla="*/ 1415143 w 1992086"/>
                <a:gd name="connsiteY23" fmla="*/ 1567543 h 2002971"/>
                <a:gd name="connsiteX24" fmla="*/ 1480458 w 1992086"/>
                <a:gd name="connsiteY24" fmla="*/ 1524000 h 2002971"/>
                <a:gd name="connsiteX25" fmla="*/ 1513115 w 1992086"/>
                <a:gd name="connsiteY25" fmla="*/ 1513114 h 2002971"/>
                <a:gd name="connsiteX26" fmla="*/ 1545772 w 1992086"/>
                <a:gd name="connsiteY26" fmla="*/ 1491343 h 2002971"/>
                <a:gd name="connsiteX27" fmla="*/ 1611086 w 1992086"/>
                <a:gd name="connsiteY27" fmla="*/ 1469571 h 2002971"/>
                <a:gd name="connsiteX28" fmla="*/ 1643743 w 1992086"/>
                <a:gd name="connsiteY28" fmla="*/ 1458686 h 2002971"/>
                <a:gd name="connsiteX29" fmla="*/ 1698172 w 1992086"/>
                <a:gd name="connsiteY29" fmla="*/ 1415143 h 2002971"/>
                <a:gd name="connsiteX30" fmla="*/ 1741715 w 1992086"/>
                <a:gd name="connsiteY30" fmla="*/ 1371600 h 2002971"/>
                <a:gd name="connsiteX31" fmla="*/ 1752600 w 1992086"/>
                <a:gd name="connsiteY31" fmla="*/ 1338943 h 2002971"/>
                <a:gd name="connsiteX32" fmla="*/ 1774372 w 1992086"/>
                <a:gd name="connsiteY32" fmla="*/ 1317171 h 2002971"/>
                <a:gd name="connsiteX33" fmla="*/ 1796143 w 1992086"/>
                <a:gd name="connsiteY33" fmla="*/ 1284514 h 2002971"/>
                <a:gd name="connsiteX34" fmla="*/ 1807029 w 1992086"/>
                <a:gd name="connsiteY34" fmla="*/ 1251857 h 2002971"/>
                <a:gd name="connsiteX35" fmla="*/ 1828800 w 1992086"/>
                <a:gd name="connsiteY35" fmla="*/ 1208314 h 2002971"/>
                <a:gd name="connsiteX36" fmla="*/ 1850572 w 1992086"/>
                <a:gd name="connsiteY36" fmla="*/ 1175657 h 2002971"/>
                <a:gd name="connsiteX37" fmla="*/ 1861458 w 1992086"/>
                <a:gd name="connsiteY37" fmla="*/ 1143000 h 2002971"/>
                <a:gd name="connsiteX38" fmla="*/ 1883229 w 1992086"/>
                <a:gd name="connsiteY38" fmla="*/ 1110343 h 2002971"/>
                <a:gd name="connsiteX39" fmla="*/ 1894115 w 1992086"/>
                <a:gd name="connsiteY39" fmla="*/ 1077686 h 2002971"/>
                <a:gd name="connsiteX40" fmla="*/ 1915886 w 1992086"/>
                <a:gd name="connsiteY40" fmla="*/ 1045028 h 2002971"/>
                <a:gd name="connsiteX41" fmla="*/ 1948543 w 1992086"/>
                <a:gd name="connsiteY41" fmla="*/ 925286 h 2002971"/>
                <a:gd name="connsiteX42" fmla="*/ 1970315 w 1992086"/>
                <a:gd name="connsiteY42" fmla="*/ 859971 h 2002971"/>
                <a:gd name="connsiteX43" fmla="*/ 1981200 w 1992086"/>
                <a:gd name="connsiteY43" fmla="*/ 794657 h 2002971"/>
                <a:gd name="connsiteX44" fmla="*/ 1992086 w 1992086"/>
                <a:gd name="connsiteY44" fmla="*/ 740228 h 2002971"/>
                <a:gd name="connsiteX45" fmla="*/ 1970315 w 1992086"/>
                <a:gd name="connsiteY45" fmla="*/ 424543 h 2002971"/>
                <a:gd name="connsiteX46" fmla="*/ 1926772 w 1992086"/>
                <a:gd name="connsiteY46" fmla="*/ 326571 h 2002971"/>
                <a:gd name="connsiteX47" fmla="*/ 1905000 w 1992086"/>
                <a:gd name="connsiteY47" fmla="*/ 261257 h 2002971"/>
                <a:gd name="connsiteX48" fmla="*/ 1894115 w 1992086"/>
                <a:gd name="connsiteY48" fmla="*/ 228600 h 2002971"/>
                <a:gd name="connsiteX49" fmla="*/ 1872343 w 1992086"/>
                <a:gd name="connsiteY49" fmla="*/ 206828 h 2002971"/>
                <a:gd name="connsiteX50" fmla="*/ 1839686 w 1992086"/>
                <a:gd name="connsiteY50" fmla="*/ 152400 h 2002971"/>
                <a:gd name="connsiteX51" fmla="*/ 1817915 w 1992086"/>
                <a:gd name="connsiteY51" fmla="*/ 119743 h 2002971"/>
                <a:gd name="connsiteX52" fmla="*/ 1785258 w 1992086"/>
                <a:gd name="connsiteY52" fmla="*/ 108857 h 2002971"/>
                <a:gd name="connsiteX53" fmla="*/ 1730829 w 1992086"/>
                <a:gd name="connsiteY53" fmla="*/ 65314 h 2002971"/>
                <a:gd name="connsiteX54" fmla="*/ 1698172 w 1992086"/>
                <a:gd name="connsiteY54" fmla="*/ 54428 h 2002971"/>
                <a:gd name="connsiteX55" fmla="*/ 1665515 w 1992086"/>
                <a:gd name="connsiteY55" fmla="*/ 32657 h 2002971"/>
                <a:gd name="connsiteX56" fmla="*/ 1600200 w 1992086"/>
                <a:gd name="connsiteY56" fmla="*/ 10886 h 2002971"/>
                <a:gd name="connsiteX57" fmla="*/ 1567543 w 1992086"/>
                <a:gd name="connsiteY57" fmla="*/ 0 h 2002971"/>
                <a:gd name="connsiteX58" fmla="*/ 1371600 w 1992086"/>
                <a:gd name="connsiteY58" fmla="*/ 10886 h 2002971"/>
                <a:gd name="connsiteX59" fmla="*/ 914400 w 1992086"/>
                <a:gd name="connsiteY59" fmla="*/ 21771 h 2002971"/>
                <a:gd name="connsiteX60" fmla="*/ 903515 w 1992086"/>
                <a:gd name="connsiteY60" fmla="*/ 54428 h 2002971"/>
                <a:gd name="connsiteX61" fmla="*/ 881743 w 1992086"/>
                <a:gd name="connsiteY61" fmla="*/ 76200 h 2002971"/>
                <a:gd name="connsiteX62" fmla="*/ 859972 w 1992086"/>
                <a:gd name="connsiteY62" fmla="*/ 141514 h 2002971"/>
                <a:gd name="connsiteX63" fmla="*/ 849086 w 1992086"/>
                <a:gd name="connsiteY63" fmla="*/ 174171 h 2002971"/>
                <a:gd name="connsiteX64" fmla="*/ 838200 w 1992086"/>
                <a:gd name="connsiteY64" fmla="*/ 217714 h 2002971"/>
                <a:gd name="connsiteX65" fmla="*/ 805543 w 1992086"/>
                <a:gd name="connsiteY65" fmla="*/ 381000 h 2002971"/>
                <a:gd name="connsiteX66" fmla="*/ 794658 w 1992086"/>
                <a:gd name="connsiteY66" fmla="*/ 413657 h 2002971"/>
                <a:gd name="connsiteX67" fmla="*/ 772886 w 1992086"/>
                <a:gd name="connsiteY67" fmla="*/ 435428 h 2002971"/>
                <a:gd name="connsiteX68" fmla="*/ 729343 w 1992086"/>
                <a:gd name="connsiteY68" fmla="*/ 489857 h 2002971"/>
                <a:gd name="connsiteX69" fmla="*/ 664029 w 1992086"/>
                <a:gd name="connsiteY69" fmla="*/ 511628 h 2002971"/>
                <a:gd name="connsiteX70" fmla="*/ 587829 w 1992086"/>
                <a:gd name="connsiteY70" fmla="*/ 544286 h 2002971"/>
                <a:gd name="connsiteX71" fmla="*/ 522515 w 1992086"/>
                <a:gd name="connsiteY71" fmla="*/ 566057 h 2002971"/>
                <a:gd name="connsiteX72" fmla="*/ 489858 w 1992086"/>
                <a:gd name="connsiteY72" fmla="*/ 576943 h 2002971"/>
                <a:gd name="connsiteX73" fmla="*/ 381000 w 1992086"/>
                <a:gd name="connsiteY73" fmla="*/ 587828 h 2002971"/>
                <a:gd name="connsiteX74" fmla="*/ 315686 w 1992086"/>
                <a:gd name="connsiteY74" fmla="*/ 620486 h 2002971"/>
                <a:gd name="connsiteX75" fmla="*/ 283029 w 1992086"/>
                <a:gd name="connsiteY75" fmla="*/ 631371 h 2002971"/>
                <a:gd name="connsiteX76" fmla="*/ 217715 w 1992086"/>
                <a:gd name="connsiteY76" fmla="*/ 696686 h 2002971"/>
                <a:gd name="connsiteX77" fmla="*/ 195943 w 1992086"/>
                <a:gd name="connsiteY77" fmla="*/ 718457 h 2002971"/>
                <a:gd name="connsiteX78" fmla="*/ 174172 w 1992086"/>
                <a:gd name="connsiteY78" fmla="*/ 751114 h 2002971"/>
                <a:gd name="connsiteX79" fmla="*/ 163286 w 1992086"/>
                <a:gd name="connsiteY79" fmla="*/ 783771 h 2002971"/>
                <a:gd name="connsiteX80" fmla="*/ 141515 w 1992086"/>
                <a:gd name="connsiteY80" fmla="*/ 805543 h 2002971"/>
                <a:gd name="connsiteX81" fmla="*/ 119743 w 1992086"/>
                <a:gd name="connsiteY81" fmla="*/ 870857 h 2002971"/>
                <a:gd name="connsiteX82" fmla="*/ 97972 w 1992086"/>
                <a:gd name="connsiteY82" fmla="*/ 903514 h 2002971"/>
                <a:gd name="connsiteX83" fmla="*/ 65315 w 1992086"/>
                <a:gd name="connsiteY83" fmla="*/ 1001486 h 2002971"/>
                <a:gd name="connsiteX84" fmla="*/ 43543 w 1992086"/>
                <a:gd name="connsiteY84" fmla="*/ 1066800 h 2002971"/>
                <a:gd name="connsiteX85" fmla="*/ 32658 w 1992086"/>
                <a:gd name="connsiteY85" fmla="*/ 1099457 h 2002971"/>
                <a:gd name="connsiteX86" fmla="*/ 21772 w 1992086"/>
                <a:gd name="connsiteY86" fmla="*/ 1153886 h 2002971"/>
                <a:gd name="connsiteX87" fmla="*/ 10886 w 1992086"/>
                <a:gd name="connsiteY87" fmla="*/ 1458686 h 2002971"/>
                <a:gd name="connsiteX88" fmla="*/ 0 w 1992086"/>
                <a:gd name="connsiteY88" fmla="*/ 1545771 h 2002971"/>
                <a:gd name="connsiteX89" fmla="*/ 10886 w 1992086"/>
                <a:gd name="connsiteY89" fmla="*/ 1763486 h 2002971"/>
                <a:gd name="connsiteX90" fmla="*/ 21772 w 1992086"/>
                <a:gd name="connsiteY90" fmla="*/ 1785257 h 200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92086" h="2002971">
                  <a:moveTo>
                    <a:pt x="21772" y="1785257"/>
                  </a:moveTo>
                  <a:cubicBezTo>
                    <a:pt x="29029" y="1797957"/>
                    <a:pt x="45674" y="1820424"/>
                    <a:pt x="54429" y="1839686"/>
                  </a:cubicBezTo>
                  <a:cubicBezTo>
                    <a:pt x="80654" y="1897382"/>
                    <a:pt x="56924" y="1903689"/>
                    <a:pt x="108858" y="1926771"/>
                  </a:cubicBezTo>
                  <a:cubicBezTo>
                    <a:pt x="129829" y="1936091"/>
                    <a:pt x="152401" y="1941286"/>
                    <a:pt x="174172" y="1948543"/>
                  </a:cubicBezTo>
                  <a:lnTo>
                    <a:pt x="206829" y="1959428"/>
                  </a:lnTo>
                  <a:cubicBezTo>
                    <a:pt x="214086" y="1966685"/>
                    <a:pt x="219799" y="1975920"/>
                    <a:pt x="228600" y="1981200"/>
                  </a:cubicBezTo>
                  <a:cubicBezTo>
                    <a:pt x="257613" y="1998608"/>
                    <a:pt x="349549" y="2001896"/>
                    <a:pt x="359229" y="2002971"/>
                  </a:cubicBezTo>
                  <a:cubicBezTo>
                    <a:pt x="431800" y="1999343"/>
                    <a:pt x="504891" y="2001484"/>
                    <a:pt x="576943" y="1992086"/>
                  </a:cubicBezTo>
                  <a:cubicBezTo>
                    <a:pt x="589916" y="1990394"/>
                    <a:pt x="597898" y="1976165"/>
                    <a:pt x="609600" y="1970314"/>
                  </a:cubicBezTo>
                  <a:cubicBezTo>
                    <a:pt x="619863" y="1965182"/>
                    <a:pt x="631995" y="1964560"/>
                    <a:pt x="642258" y="1959428"/>
                  </a:cubicBezTo>
                  <a:cubicBezTo>
                    <a:pt x="751592" y="1904762"/>
                    <a:pt x="584854" y="1973145"/>
                    <a:pt x="718458" y="1915886"/>
                  </a:cubicBezTo>
                  <a:cubicBezTo>
                    <a:pt x="729005" y="1911366"/>
                    <a:pt x="740852" y="1910132"/>
                    <a:pt x="751115" y="1905000"/>
                  </a:cubicBezTo>
                  <a:cubicBezTo>
                    <a:pt x="762817" y="1899149"/>
                    <a:pt x="771817" y="1888542"/>
                    <a:pt x="783772" y="1883228"/>
                  </a:cubicBezTo>
                  <a:cubicBezTo>
                    <a:pt x="804743" y="1873907"/>
                    <a:pt x="827315" y="1868714"/>
                    <a:pt x="849086" y="1861457"/>
                  </a:cubicBezTo>
                  <a:lnTo>
                    <a:pt x="881743" y="1850571"/>
                  </a:lnTo>
                  <a:cubicBezTo>
                    <a:pt x="925564" y="1806752"/>
                    <a:pt x="876839" y="1848008"/>
                    <a:pt x="947058" y="1817914"/>
                  </a:cubicBezTo>
                  <a:cubicBezTo>
                    <a:pt x="959083" y="1812760"/>
                    <a:pt x="967760" y="1801456"/>
                    <a:pt x="979715" y="1796143"/>
                  </a:cubicBezTo>
                  <a:cubicBezTo>
                    <a:pt x="1013797" y="1780995"/>
                    <a:pt x="1052379" y="1772534"/>
                    <a:pt x="1088572" y="1763486"/>
                  </a:cubicBezTo>
                  <a:cubicBezTo>
                    <a:pt x="1176935" y="1675120"/>
                    <a:pt x="1062438" y="1778418"/>
                    <a:pt x="1164772" y="1719943"/>
                  </a:cubicBezTo>
                  <a:cubicBezTo>
                    <a:pt x="1278939" y="1654706"/>
                    <a:pt x="1128118" y="1710390"/>
                    <a:pt x="1230086" y="1676400"/>
                  </a:cubicBezTo>
                  <a:cubicBezTo>
                    <a:pt x="1250337" y="1656149"/>
                    <a:pt x="1257050" y="1646590"/>
                    <a:pt x="1284515" y="1632857"/>
                  </a:cubicBezTo>
                  <a:cubicBezTo>
                    <a:pt x="1294778" y="1627725"/>
                    <a:pt x="1306286" y="1625600"/>
                    <a:pt x="1317172" y="1621971"/>
                  </a:cubicBezTo>
                  <a:cubicBezTo>
                    <a:pt x="1328058" y="1611085"/>
                    <a:pt x="1336372" y="1596790"/>
                    <a:pt x="1349829" y="1589314"/>
                  </a:cubicBezTo>
                  <a:cubicBezTo>
                    <a:pt x="1369890" y="1578169"/>
                    <a:pt x="1415143" y="1567543"/>
                    <a:pt x="1415143" y="1567543"/>
                  </a:cubicBezTo>
                  <a:cubicBezTo>
                    <a:pt x="1436915" y="1553029"/>
                    <a:pt x="1455635" y="1532275"/>
                    <a:pt x="1480458" y="1524000"/>
                  </a:cubicBezTo>
                  <a:cubicBezTo>
                    <a:pt x="1491344" y="1520371"/>
                    <a:pt x="1502852" y="1518246"/>
                    <a:pt x="1513115" y="1513114"/>
                  </a:cubicBezTo>
                  <a:cubicBezTo>
                    <a:pt x="1524817" y="1507263"/>
                    <a:pt x="1533817" y="1496656"/>
                    <a:pt x="1545772" y="1491343"/>
                  </a:cubicBezTo>
                  <a:cubicBezTo>
                    <a:pt x="1566743" y="1482022"/>
                    <a:pt x="1589315" y="1476828"/>
                    <a:pt x="1611086" y="1469571"/>
                  </a:cubicBezTo>
                  <a:lnTo>
                    <a:pt x="1643743" y="1458686"/>
                  </a:lnTo>
                  <a:cubicBezTo>
                    <a:pt x="1717858" y="1384571"/>
                    <a:pt x="1602046" y="1497536"/>
                    <a:pt x="1698172" y="1415143"/>
                  </a:cubicBezTo>
                  <a:cubicBezTo>
                    <a:pt x="1713757" y="1401785"/>
                    <a:pt x="1741715" y="1371600"/>
                    <a:pt x="1741715" y="1371600"/>
                  </a:cubicBezTo>
                  <a:cubicBezTo>
                    <a:pt x="1745343" y="1360714"/>
                    <a:pt x="1746697" y="1348782"/>
                    <a:pt x="1752600" y="1338943"/>
                  </a:cubicBezTo>
                  <a:cubicBezTo>
                    <a:pt x="1757880" y="1330142"/>
                    <a:pt x="1767961" y="1325185"/>
                    <a:pt x="1774372" y="1317171"/>
                  </a:cubicBezTo>
                  <a:cubicBezTo>
                    <a:pt x="1782545" y="1306955"/>
                    <a:pt x="1790292" y="1296216"/>
                    <a:pt x="1796143" y="1284514"/>
                  </a:cubicBezTo>
                  <a:cubicBezTo>
                    <a:pt x="1801275" y="1274251"/>
                    <a:pt x="1802509" y="1262404"/>
                    <a:pt x="1807029" y="1251857"/>
                  </a:cubicBezTo>
                  <a:cubicBezTo>
                    <a:pt x="1813421" y="1236942"/>
                    <a:pt x="1820749" y="1222403"/>
                    <a:pt x="1828800" y="1208314"/>
                  </a:cubicBezTo>
                  <a:cubicBezTo>
                    <a:pt x="1835291" y="1196955"/>
                    <a:pt x="1844721" y="1187359"/>
                    <a:pt x="1850572" y="1175657"/>
                  </a:cubicBezTo>
                  <a:cubicBezTo>
                    <a:pt x="1855704" y="1165394"/>
                    <a:pt x="1856326" y="1153263"/>
                    <a:pt x="1861458" y="1143000"/>
                  </a:cubicBezTo>
                  <a:cubicBezTo>
                    <a:pt x="1867309" y="1131298"/>
                    <a:pt x="1877378" y="1122045"/>
                    <a:pt x="1883229" y="1110343"/>
                  </a:cubicBezTo>
                  <a:cubicBezTo>
                    <a:pt x="1888361" y="1100080"/>
                    <a:pt x="1888983" y="1087949"/>
                    <a:pt x="1894115" y="1077686"/>
                  </a:cubicBezTo>
                  <a:cubicBezTo>
                    <a:pt x="1899966" y="1065984"/>
                    <a:pt x="1910572" y="1056984"/>
                    <a:pt x="1915886" y="1045028"/>
                  </a:cubicBezTo>
                  <a:cubicBezTo>
                    <a:pt x="1946851" y="975356"/>
                    <a:pt x="1930463" y="991580"/>
                    <a:pt x="1948543" y="925286"/>
                  </a:cubicBezTo>
                  <a:cubicBezTo>
                    <a:pt x="1954581" y="903145"/>
                    <a:pt x="1970315" y="859971"/>
                    <a:pt x="1970315" y="859971"/>
                  </a:cubicBezTo>
                  <a:cubicBezTo>
                    <a:pt x="1973943" y="838200"/>
                    <a:pt x="1977252" y="816373"/>
                    <a:pt x="1981200" y="794657"/>
                  </a:cubicBezTo>
                  <a:cubicBezTo>
                    <a:pt x="1984510" y="776453"/>
                    <a:pt x="1992086" y="758730"/>
                    <a:pt x="1992086" y="740228"/>
                  </a:cubicBezTo>
                  <a:cubicBezTo>
                    <a:pt x="1992086" y="701559"/>
                    <a:pt x="1991803" y="510495"/>
                    <a:pt x="1970315" y="424543"/>
                  </a:cubicBezTo>
                  <a:cubicBezTo>
                    <a:pt x="1933277" y="276389"/>
                    <a:pt x="1967617" y="418472"/>
                    <a:pt x="1926772" y="326571"/>
                  </a:cubicBezTo>
                  <a:cubicBezTo>
                    <a:pt x="1917451" y="305600"/>
                    <a:pt x="1912257" y="283028"/>
                    <a:pt x="1905000" y="261257"/>
                  </a:cubicBezTo>
                  <a:cubicBezTo>
                    <a:pt x="1901371" y="250371"/>
                    <a:pt x="1902229" y="236714"/>
                    <a:pt x="1894115" y="228600"/>
                  </a:cubicBezTo>
                  <a:lnTo>
                    <a:pt x="1872343" y="206828"/>
                  </a:lnTo>
                  <a:cubicBezTo>
                    <a:pt x="1853439" y="150114"/>
                    <a:pt x="1873841" y="195093"/>
                    <a:pt x="1839686" y="152400"/>
                  </a:cubicBezTo>
                  <a:cubicBezTo>
                    <a:pt x="1831513" y="142184"/>
                    <a:pt x="1828131" y="127916"/>
                    <a:pt x="1817915" y="119743"/>
                  </a:cubicBezTo>
                  <a:cubicBezTo>
                    <a:pt x="1808955" y="112575"/>
                    <a:pt x="1796144" y="112486"/>
                    <a:pt x="1785258" y="108857"/>
                  </a:cubicBezTo>
                  <a:cubicBezTo>
                    <a:pt x="1765009" y="88609"/>
                    <a:pt x="1758291" y="79046"/>
                    <a:pt x="1730829" y="65314"/>
                  </a:cubicBezTo>
                  <a:cubicBezTo>
                    <a:pt x="1720566" y="60182"/>
                    <a:pt x="1708435" y="59560"/>
                    <a:pt x="1698172" y="54428"/>
                  </a:cubicBezTo>
                  <a:cubicBezTo>
                    <a:pt x="1686470" y="48577"/>
                    <a:pt x="1677470" y="37970"/>
                    <a:pt x="1665515" y="32657"/>
                  </a:cubicBezTo>
                  <a:cubicBezTo>
                    <a:pt x="1644544" y="23337"/>
                    <a:pt x="1621972" y="18143"/>
                    <a:pt x="1600200" y="10886"/>
                  </a:cubicBezTo>
                  <a:lnTo>
                    <a:pt x="1567543" y="0"/>
                  </a:lnTo>
                  <a:cubicBezTo>
                    <a:pt x="1502229" y="3629"/>
                    <a:pt x="1436979" y="8707"/>
                    <a:pt x="1371600" y="10886"/>
                  </a:cubicBezTo>
                  <a:cubicBezTo>
                    <a:pt x="1219241" y="15965"/>
                    <a:pt x="1066188" y="7651"/>
                    <a:pt x="914400" y="21771"/>
                  </a:cubicBezTo>
                  <a:cubicBezTo>
                    <a:pt x="902975" y="22834"/>
                    <a:pt x="909418" y="44589"/>
                    <a:pt x="903515" y="54428"/>
                  </a:cubicBezTo>
                  <a:cubicBezTo>
                    <a:pt x="898235" y="63229"/>
                    <a:pt x="889000" y="68943"/>
                    <a:pt x="881743" y="76200"/>
                  </a:cubicBezTo>
                  <a:lnTo>
                    <a:pt x="859972" y="141514"/>
                  </a:lnTo>
                  <a:cubicBezTo>
                    <a:pt x="856343" y="152400"/>
                    <a:pt x="851869" y="163039"/>
                    <a:pt x="849086" y="174171"/>
                  </a:cubicBezTo>
                  <a:lnTo>
                    <a:pt x="838200" y="217714"/>
                  </a:lnTo>
                  <a:cubicBezTo>
                    <a:pt x="824780" y="338501"/>
                    <a:pt x="837706" y="284510"/>
                    <a:pt x="805543" y="381000"/>
                  </a:cubicBezTo>
                  <a:cubicBezTo>
                    <a:pt x="801914" y="391886"/>
                    <a:pt x="802772" y="405544"/>
                    <a:pt x="794658" y="413657"/>
                  </a:cubicBezTo>
                  <a:cubicBezTo>
                    <a:pt x="787401" y="420914"/>
                    <a:pt x="779297" y="427414"/>
                    <a:pt x="772886" y="435428"/>
                  </a:cubicBezTo>
                  <a:cubicBezTo>
                    <a:pt x="762628" y="448250"/>
                    <a:pt x="746869" y="481094"/>
                    <a:pt x="729343" y="489857"/>
                  </a:cubicBezTo>
                  <a:cubicBezTo>
                    <a:pt x="708817" y="500120"/>
                    <a:pt x="664029" y="511628"/>
                    <a:pt x="664029" y="511628"/>
                  </a:cubicBezTo>
                  <a:cubicBezTo>
                    <a:pt x="612219" y="546169"/>
                    <a:pt x="651731" y="525115"/>
                    <a:pt x="587829" y="544286"/>
                  </a:cubicBezTo>
                  <a:cubicBezTo>
                    <a:pt x="565848" y="550880"/>
                    <a:pt x="544286" y="558800"/>
                    <a:pt x="522515" y="566057"/>
                  </a:cubicBezTo>
                  <a:cubicBezTo>
                    <a:pt x="511629" y="569686"/>
                    <a:pt x="501276" y="575801"/>
                    <a:pt x="489858" y="576943"/>
                  </a:cubicBezTo>
                  <a:lnTo>
                    <a:pt x="381000" y="587828"/>
                  </a:lnTo>
                  <a:cubicBezTo>
                    <a:pt x="298909" y="615192"/>
                    <a:pt x="400102" y="578278"/>
                    <a:pt x="315686" y="620486"/>
                  </a:cubicBezTo>
                  <a:cubicBezTo>
                    <a:pt x="305423" y="625618"/>
                    <a:pt x="293915" y="627743"/>
                    <a:pt x="283029" y="631371"/>
                  </a:cubicBezTo>
                  <a:lnTo>
                    <a:pt x="217715" y="696686"/>
                  </a:lnTo>
                  <a:cubicBezTo>
                    <a:pt x="210458" y="703943"/>
                    <a:pt x="201636" y="709917"/>
                    <a:pt x="195943" y="718457"/>
                  </a:cubicBezTo>
                  <a:cubicBezTo>
                    <a:pt x="188686" y="729343"/>
                    <a:pt x="180023" y="739412"/>
                    <a:pt x="174172" y="751114"/>
                  </a:cubicBezTo>
                  <a:cubicBezTo>
                    <a:pt x="169040" y="761377"/>
                    <a:pt x="169190" y="773932"/>
                    <a:pt x="163286" y="783771"/>
                  </a:cubicBezTo>
                  <a:cubicBezTo>
                    <a:pt x="158006" y="792572"/>
                    <a:pt x="148772" y="798286"/>
                    <a:pt x="141515" y="805543"/>
                  </a:cubicBezTo>
                  <a:cubicBezTo>
                    <a:pt x="134258" y="827314"/>
                    <a:pt x="132473" y="851762"/>
                    <a:pt x="119743" y="870857"/>
                  </a:cubicBezTo>
                  <a:cubicBezTo>
                    <a:pt x="112486" y="881743"/>
                    <a:pt x="103285" y="891559"/>
                    <a:pt x="97972" y="903514"/>
                  </a:cubicBezTo>
                  <a:cubicBezTo>
                    <a:pt x="97957" y="903548"/>
                    <a:pt x="70763" y="985140"/>
                    <a:pt x="65315" y="1001486"/>
                  </a:cubicBezTo>
                  <a:lnTo>
                    <a:pt x="43543" y="1066800"/>
                  </a:lnTo>
                  <a:cubicBezTo>
                    <a:pt x="39915" y="1077686"/>
                    <a:pt x="34908" y="1088205"/>
                    <a:pt x="32658" y="1099457"/>
                  </a:cubicBezTo>
                  <a:lnTo>
                    <a:pt x="21772" y="1153886"/>
                  </a:lnTo>
                  <a:cubicBezTo>
                    <a:pt x="18143" y="1255486"/>
                    <a:pt x="16526" y="1357178"/>
                    <a:pt x="10886" y="1458686"/>
                  </a:cubicBezTo>
                  <a:cubicBezTo>
                    <a:pt x="9263" y="1487895"/>
                    <a:pt x="0" y="1516517"/>
                    <a:pt x="0" y="1545771"/>
                  </a:cubicBezTo>
                  <a:cubicBezTo>
                    <a:pt x="0" y="1618433"/>
                    <a:pt x="4852" y="1691075"/>
                    <a:pt x="10886" y="1763486"/>
                  </a:cubicBezTo>
                  <a:cubicBezTo>
                    <a:pt x="14798" y="1810428"/>
                    <a:pt x="14515" y="1772557"/>
                    <a:pt x="21772" y="1785257"/>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82">
              <a:extLst>
                <a:ext uri="{FF2B5EF4-FFF2-40B4-BE49-F238E27FC236}">
                  <a16:creationId xmlns:a16="http://schemas.microsoft.com/office/drawing/2014/main" id="{175B4A99-024B-4B2F-BBD1-7C62CCC2333B}"/>
                </a:ext>
              </a:extLst>
            </p:cNvPr>
            <p:cNvSpPr/>
            <p:nvPr/>
          </p:nvSpPr>
          <p:spPr>
            <a:xfrm>
              <a:off x="1313608" y="4092048"/>
              <a:ext cx="819992" cy="479952"/>
            </a:xfrm>
            <a:custGeom>
              <a:avLst/>
              <a:gdLst>
                <a:gd name="connsiteX0" fmla="*/ 394796 w 819992"/>
                <a:gd name="connsiteY0" fmla="*/ 11867 h 479952"/>
                <a:gd name="connsiteX1" fmla="*/ 144425 w 819992"/>
                <a:gd name="connsiteY1" fmla="*/ 11867 h 479952"/>
                <a:gd name="connsiteX2" fmla="*/ 111768 w 819992"/>
                <a:gd name="connsiteY2" fmla="*/ 33638 h 479952"/>
                <a:gd name="connsiteX3" fmla="*/ 68225 w 819992"/>
                <a:gd name="connsiteY3" fmla="*/ 77181 h 479952"/>
                <a:gd name="connsiteX4" fmla="*/ 46454 w 819992"/>
                <a:gd name="connsiteY4" fmla="*/ 142495 h 479952"/>
                <a:gd name="connsiteX5" fmla="*/ 35568 w 819992"/>
                <a:gd name="connsiteY5" fmla="*/ 175152 h 479952"/>
                <a:gd name="connsiteX6" fmla="*/ 13796 w 819992"/>
                <a:gd name="connsiteY6" fmla="*/ 207809 h 479952"/>
                <a:gd name="connsiteX7" fmla="*/ 13796 w 819992"/>
                <a:gd name="connsiteY7" fmla="*/ 381981 h 479952"/>
                <a:gd name="connsiteX8" fmla="*/ 24682 w 819992"/>
                <a:gd name="connsiteY8" fmla="*/ 414638 h 479952"/>
                <a:gd name="connsiteX9" fmla="*/ 57339 w 819992"/>
                <a:gd name="connsiteY9" fmla="*/ 425524 h 479952"/>
                <a:gd name="connsiteX10" fmla="*/ 79111 w 819992"/>
                <a:gd name="connsiteY10" fmla="*/ 458181 h 479952"/>
                <a:gd name="connsiteX11" fmla="*/ 144425 w 819992"/>
                <a:gd name="connsiteY11" fmla="*/ 469067 h 479952"/>
                <a:gd name="connsiteX12" fmla="*/ 187968 w 819992"/>
                <a:gd name="connsiteY12" fmla="*/ 479952 h 479952"/>
                <a:gd name="connsiteX13" fmla="*/ 558082 w 819992"/>
                <a:gd name="connsiteY13" fmla="*/ 469067 h 479952"/>
                <a:gd name="connsiteX14" fmla="*/ 645168 w 819992"/>
                <a:gd name="connsiteY14" fmla="*/ 447295 h 479952"/>
                <a:gd name="connsiteX15" fmla="*/ 688711 w 819992"/>
                <a:gd name="connsiteY15" fmla="*/ 436409 h 479952"/>
                <a:gd name="connsiteX16" fmla="*/ 732254 w 819992"/>
                <a:gd name="connsiteY16" fmla="*/ 403752 h 479952"/>
                <a:gd name="connsiteX17" fmla="*/ 797568 w 819992"/>
                <a:gd name="connsiteY17" fmla="*/ 349324 h 479952"/>
                <a:gd name="connsiteX18" fmla="*/ 819339 w 819992"/>
                <a:gd name="connsiteY18" fmla="*/ 316667 h 479952"/>
                <a:gd name="connsiteX19" fmla="*/ 786682 w 819992"/>
                <a:gd name="connsiteY19" fmla="*/ 196924 h 479952"/>
                <a:gd name="connsiteX20" fmla="*/ 754025 w 819992"/>
                <a:gd name="connsiteY20" fmla="*/ 186038 h 479952"/>
                <a:gd name="connsiteX21" fmla="*/ 721368 w 819992"/>
                <a:gd name="connsiteY21" fmla="*/ 164267 h 479952"/>
                <a:gd name="connsiteX22" fmla="*/ 656054 w 819992"/>
                <a:gd name="connsiteY22" fmla="*/ 142495 h 479952"/>
                <a:gd name="connsiteX23" fmla="*/ 623396 w 819992"/>
                <a:gd name="connsiteY23" fmla="*/ 120724 h 479952"/>
                <a:gd name="connsiteX24" fmla="*/ 579854 w 819992"/>
                <a:gd name="connsiteY24" fmla="*/ 109838 h 479952"/>
                <a:gd name="connsiteX25" fmla="*/ 503654 w 819992"/>
                <a:gd name="connsiteY25" fmla="*/ 88067 h 479952"/>
                <a:gd name="connsiteX26" fmla="*/ 481882 w 819992"/>
                <a:gd name="connsiteY26" fmla="*/ 66295 h 479952"/>
                <a:gd name="connsiteX27" fmla="*/ 416568 w 819992"/>
                <a:gd name="connsiteY27" fmla="*/ 44524 h 479952"/>
                <a:gd name="connsiteX28" fmla="*/ 394796 w 819992"/>
                <a:gd name="connsiteY28" fmla="*/ 11867 h 47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9992" h="479952">
                  <a:moveTo>
                    <a:pt x="394796" y="11867"/>
                  </a:moveTo>
                  <a:cubicBezTo>
                    <a:pt x="291593" y="1546"/>
                    <a:pt x="253888" y="-8657"/>
                    <a:pt x="144425" y="11867"/>
                  </a:cubicBezTo>
                  <a:cubicBezTo>
                    <a:pt x="131566" y="14278"/>
                    <a:pt x="121701" y="25124"/>
                    <a:pt x="111768" y="33638"/>
                  </a:cubicBezTo>
                  <a:cubicBezTo>
                    <a:pt x="96183" y="46996"/>
                    <a:pt x="68225" y="77181"/>
                    <a:pt x="68225" y="77181"/>
                  </a:cubicBezTo>
                  <a:lnTo>
                    <a:pt x="46454" y="142495"/>
                  </a:lnTo>
                  <a:cubicBezTo>
                    <a:pt x="42825" y="153381"/>
                    <a:pt x="41933" y="165605"/>
                    <a:pt x="35568" y="175152"/>
                  </a:cubicBezTo>
                  <a:lnTo>
                    <a:pt x="13796" y="207809"/>
                  </a:lnTo>
                  <a:cubicBezTo>
                    <a:pt x="-6061" y="287241"/>
                    <a:pt x="-3077" y="255428"/>
                    <a:pt x="13796" y="381981"/>
                  </a:cubicBezTo>
                  <a:cubicBezTo>
                    <a:pt x="15312" y="393355"/>
                    <a:pt x="16568" y="406524"/>
                    <a:pt x="24682" y="414638"/>
                  </a:cubicBezTo>
                  <a:cubicBezTo>
                    <a:pt x="32796" y="422752"/>
                    <a:pt x="46453" y="421895"/>
                    <a:pt x="57339" y="425524"/>
                  </a:cubicBezTo>
                  <a:cubicBezTo>
                    <a:pt x="64596" y="436410"/>
                    <a:pt x="67409" y="452330"/>
                    <a:pt x="79111" y="458181"/>
                  </a:cubicBezTo>
                  <a:cubicBezTo>
                    <a:pt x="98852" y="468052"/>
                    <a:pt x="122782" y="464738"/>
                    <a:pt x="144425" y="469067"/>
                  </a:cubicBezTo>
                  <a:cubicBezTo>
                    <a:pt x="159095" y="472001"/>
                    <a:pt x="173454" y="476324"/>
                    <a:pt x="187968" y="479952"/>
                  </a:cubicBezTo>
                  <a:cubicBezTo>
                    <a:pt x="311339" y="476324"/>
                    <a:pt x="434819" y="475388"/>
                    <a:pt x="558082" y="469067"/>
                  </a:cubicBezTo>
                  <a:cubicBezTo>
                    <a:pt x="598542" y="466992"/>
                    <a:pt x="610599" y="457172"/>
                    <a:pt x="645168" y="447295"/>
                  </a:cubicBezTo>
                  <a:cubicBezTo>
                    <a:pt x="659553" y="443185"/>
                    <a:pt x="674197" y="440038"/>
                    <a:pt x="688711" y="436409"/>
                  </a:cubicBezTo>
                  <a:cubicBezTo>
                    <a:pt x="703225" y="425523"/>
                    <a:pt x="718479" y="415559"/>
                    <a:pt x="732254" y="403752"/>
                  </a:cubicBezTo>
                  <a:cubicBezTo>
                    <a:pt x="805593" y="340890"/>
                    <a:pt x="725391" y="397441"/>
                    <a:pt x="797568" y="349324"/>
                  </a:cubicBezTo>
                  <a:cubicBezTo>
                    <a:pt x="804825" y="338438"/>
                    <a:pt x="818155" y="329696"/>
                    <a:pt x="819339" y="316667"/>
                  </a:cubicBezTo>
                  <a:cubicBezTo>
                    <a:pt x="821931" y="288154"/>
                    <a:pt x="817929" y="221921"/>
                    <a:pt x="786682" y="196924"/>
                  </a:cubicBezTo>
                  <a:cubicBezTo>
                    <a:pt x="777722" y="189756"/>
                    <a:pt x="764288" y="191170"/>
                    <a:pt x="754025" y="186038"/>
                  </a:cubicBezTo>
                  <a:cubicBezTo>
                    <a:pt x="742323" y="180187"/>
                    <a:pt x="733323" y="169580"/>
                    <a:pt x="721368" y="164267"/>
                  </a:cubicBezTo>
                  <a:cubicBezTo>
                    <a:pt x="700397" y="154946"/>
                    <a:pt x="675149" y="155224"/>
                    <a:pt x="656054" y="142495"/>
                  </a:cubicBezTo>
                  <a:cubicBezTo>
                    <a:pt x="645168" y="135238"/>
                    <a:pt x="635421" y="125878"/>
                    <a:pt x="623396" y="120724"/>
                  </a:cubicBezTo>
                  <a:cubicBezTo>
                    <a:pt x="609645" y="114831"/>
                    <a:pt x="594239" y="113948"/>
                    <a:pt x="579854" y="109838"/>
                  </a:cubicBezTo>
                  <a:cubicBezTo>
                    <a:pt x="470578" y="78616"/>
                    <a:pt x="639716" y="122081"/>
                    <a:pt x="503654" y="88067"/>
                  </a:cubicBezTo>
                  <a:cubicBezTo>
                    <a:pt x="496397" y="80810"/>
                    <a:pt x="491062" y="70885"/>
                    <a:pt x="481882" y="66295"/>
                  </a:cubicBezTo>
                  <a:cubicBezTo>
                    <a:pt x="461356" y="56032"/>
                    <a:pt x="416568" y="44524"/>
                    <a:pt x="416568" y="44524"/>
                  </a:cubicBezTo>
                  <a:lnTo>
                    <a:pt x="394796" y="11867"/>
                  </a:ln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83">
              <a:extLst>
                <a:ext uri="{FF2B5EF4-FFF2-40B4-BE49-F238E27FC236}">
                  <a16:creationId xmlns:a16="http://schemas.microsoft.com/office/drawing/2014/main" id="{FDF4B900-D843-4E47-99D4-25169CCD6B8F}"/>
                </a:ext>
              </a:extLst>
            </p:cNvPr>
            <p:cNvSpPr/>
            <p:nvPr/>
          </p:nvSpPr>
          <p:spPr>
            <a:xfrm>
              <a:off x="1360714" y="4343400"/>
              <a:ext cx="1591793" cy="1328057"/>
            </a:xfrm>
            <a:custGeom>
              <a:avLst/>
              <a:gdLst>
                <a:gd name="connsiteX0" fmla="*/ 1317172 w 1591793"/>
                <a:gd name="connsiteY0" fmla="*/ 76200 h 1328057"/>
                <a:gd name="connsiteX1" fmla="*/ 1404257 w 1591793"/>
                <a:gd name="connsiteY1" fmla="*/ 43543 h 1328057"/>
                <a:gd name="connsiteX2" fmla="*/ 1480457 w 1591793"/>
                <a:gd name="connsiteY2" fmla="*/ 21771 h 1328057"/>
                <a:gd name="connsiteX3" fmla="*/ 1545772 w 1591793"/>
                <a:gd name="connsiteY3" fmla="*/ 0 h 1328057"/>
                <a:gd name="connsiteX4" fmla="*/ 1556657 w 1591793"/>
                <a:gd name="connsiteY4" fmla="*/ 348343 h 1328057"/>
                <a:gd name="connsiteX5" fmla="*/ 1534886 w 1591793"/>
                <a:gd name="connsiteY5" fmla="*/ 381000 h 1328057"/>
                <a:gd name="connsiteX6" fmla="*/ 1502229 w 1591793"/>
                <a:gd name="connsiteY6" fmla="*/ 435429 h 1328057"/>
                <a:gd name="connsiteX7" fmla="*/ 1447800 w 1591793"/>
                <a:gd name="connsiteY7" fmla="*/ 544286 h 1328057"/>
                <a:gd name="connsiteX8" fmla="*/ 1426029 w 1591793"/>
                <a:gd name="connsiteY8" fmla="*/ 576943 h 1328057"/>
                <a:gd name="connsiteX9" fmla="*/ 1360715 w 1591793"/>
                <a:gd name="connsiteY9" fmla="*/ 620486 h 1328057"/>
                <a:gd name="connsiteX10" fmla="*/ 1306286 w 1591793"/>
                <a:gd name="connsiteY10" fmla="*/ 653143 h 1328057"/>
                <a:gd name="connsiteX11" fmla="*/ 1240972 w 1591793"/>
                <a:gd name="connsiteY11" fmla="*/ 685800 h 1328057"/>
                <a:gd name="connsiteX12" fmla="*/ 1219200 w 1591793"/>
                <a:gd name="connsiteY12" fmla="*/ 718457 h 1328057"/>
                <a:gd name="connsiteX13" fmla="*/ 1175657 w 1591793"/>
                <a:gd name="connsiteY13" fmla="*/ 729343 h 1328057"/>
                <a:gd name="connsiteX14" fmla="*/ 1143000 w 1591793"/>
                <a:gd name="connsiteY14" fmla="*/ 740229 h 1328057"/>
                <a:gd name="connsiteX15" fmla="*/ 1110343 w 1591793"/>
                <a:gd name="connsiteY15" fmla="*/ 762000 h 1328057"/>
                <a:gd name="connsiteX16" fmla="*/ 1045029 w 1591793"/>
                <a:gd name="connsiteY16" fmla="*/ 783771 h 1328057"/>
                <a:gd name="connsiteX17" fmla="*/ 947057 w 1591793"/>
                <a:gd name="connsiteY17" fmla="*/ 838200 h 1328057"/>
                <a:gd name="connsiteX18" fmla="*/ 914400 w 1591793"/>
                <a:gd name="connsiteY18" fmla="*/ 870857 h 1328057"/>
                <a:gd name="connsiteX19" fmla="*/ 881743 w 1591793"/>
                <a:gd name="connsiteY19" fmla="*/ 892629 h 1328057"/>
                <a:gd name="connsiteX20" fmla="*/ 859972 w 1591793"/>
                <a:gd name="connsiteY20" fmla="*/ 936171 h 1328057"/>
                <a:gd name="connsiteX21" fmla="*/ 838200 w 1591793"/>
                <a:gd name="connsiteY21" fmla="*/ 957943 h 1328057"/>
                <a:gd name="connsiteX22" fmla="*/ 827315 w 1591793"/>
                <a:gd name="connsiteY22" fmla="*/ 990600 h 1328057"/>
                <a:gd name="connsiteX23" fmla="*/ 783772 w 1591793"/>
                <a:gd name="connsiteY23" fmla="*/ 1034143 h 1328057"/>
                <a:gd name="connsiteX24" fmla="*/ 751115 w 1591793"/>
                <a:gd name="connsiteY24" fmla="*/ 1099457 h 1328057"/>
                <a:gd name="connsiteX25" fmla="*/ 729343 w 1591793"/>
                <a:gd name="connsiteY25" fmla="*/ 1121229 h 1328057"/>
                <a:gd name="connsiteX26" fmla="*/ 664029 w 1591793"/>
                <a:gd name="connsiteY26" fmla="*/ 1197429 h 1328057"/>
                <a:gd name="connsiteX27" fmla="*/ 631372 w 1591793"/>
                <a:gd name="connsiteY27" fmla="*/ 1208314 h 1328057"/>
                <a:gd name="connsiteX28" fmla="*/ 544286 w 1591793"/>
                <a:gd name="connsiteY28" fmla="*/ 1273629 h 1328057"/>
                <a:gd name="connsiteX29" fmla="*/ 478972 w 1591793"/>
                <a:gd name="connsiteY29" fmla="*/ 1295400 h 1328057"/>
                <a:gd name="connsiteX30" fmla="*/ 446315 w 1591793"/>
                <a:gd name="connsiteY30" fmla="*/ 1306286 h 1328057"/>
                <a:gd name="connsiteX31" fmla="*/ 413657 w 1591793"/>
                <a:gd name="connsiteY31" fmla="*/ 1328057 h 1328057"/>
                <a:gd name="connsiteX32" fmla="*/ 293915 w 1591793"/>
                <a:gd name="connsiteY32" fmla="*/ 1317171 h 1328057"/>
                <a:gd name="connsiteX33" fmla="*/ 228600 w 1591793"/>
                <a:gd name="connsiteY33" fmla="*/ 1262743 h 1328057"/>
                <a:gd name="connsiteX34" fmla="*/ 195943 w 1591793"/>
                <a:gd name="connsiteY34" fmla="*/ 1240971 h 1328057"/>
                <a:gd name="connsiteX35" fmla="*/ 130629 w 1591793"/>
                <a:gd name="connsiteY35" fmla="*/ 1186543 h 1328057"/>
                <a:gd name="connsiteX36" fmla="*/ 108857 w 1591793"/>
                <a:gd name="connsiteY36" fmla="*/ 1153886 h 1328057"/>
                <a:gd name="connsiteX37" fmla="*/ 87086 w 1591793"/>
                <a:gd name="connsiteY37" fmla="*/ 1132114 h 1328057"/>
                <a:gd name="connsiteX38" fmla="*/ 76200 w 1591793"/>
                <a:gd name="connsiteY38" fmla="*/ 1099457 h 1328057"/>
                <a:gd name="connsiteX39" fmla="*/ 54429 w 1591793"/>
                <a:gd name="connsiteY39" fmla="*/ 1066800 h 1328057"/>
                <a:gd name="connsiteX40" fmla="*/ 32657 w 1591793"/>
                <a:gd name="connsiteY40" fmla="*/ 1001486 h 1328057"/>
                <a:gd name="connsiteX41" fmla="*/ 21772 w 1591793"/>
                <a:gd name="connsiteY41" fmla="*/ 968829 h 1328057"/>
                <a:gd name="connsiteX42" fmla="*/ 0 w 1591793"/>
                <a:gd name="connsiteY42" fmla="*/ 936171 h 1328057"/>
                <a:gd name="connsiteX43" fmla="*/ 21772 w 1591793"/>
                <a:gd name="connsiteY43" fmla="*/ 772886 h 1328057"/>
                <a:gd name="connsiteX44" fmla="*/ 43543 w 1591793"/>
                <a:gd name="connsiteY44" fmla="*/ 740229 h 1328057"/>
                <a:gd name="connsiteX45" fmla="*/ 54429 w 1591793"/>
                <a:gd name="connsiteY45" fmla="*/ 707571 h 1328057"/>
                <a:gd name="connsiteX46" fmla="*/ 97972 w 1591793"/>
                <a:gd name="connsiteY46" fmla="*/ 642257 h 1328057"/>
                <a:gd name="connsiteX47" fmla="*/ 119743 w 1591793"/>
                <a:gd name="connsiteY47" fmla="*/ 609600 h 1328057"/>
                <a:gd name="connsiteX48" fmla="*/ 163286 w 1591793"/>
                <a:gd name="connsiteY48" fmla="*/ 555171 h 1328057"/>
                <a:gd name="connsiteX49" fmla="*/ 185057 w 1591793"/>
                <a:gd name="connsiteY49" fmla="*/ 522514 h 1328057"/>
                <a:gd name="connsiteX50" fmla="*/ 250372 w 1591793"/>
                <a:gd name="connsiteY50" fmla="*/ 478971 h 1328057"/>
                <a:gd name="connsiteX51" fmla="*/ 304800 w 1591793"/>
                <a:gd name="connsiteY51" fmla="*/ 435429 h 1328057"/>
                <a:gd name="connsiteX52" fmla="*/ 337457 w 1591793"/>
                <a:gd name="connsiteY52" fmla="*/ 402771 h 1328057"/>
                <a:gd name="connsiteX53" fmla="*/ 402772 w 1591793"/>
                <a:gd name="connsiteY53" fmla="*/ 381000 h 1328057"/>
                <a:gd name="connsiteX54" fmla="*/ 478972 w 1591793"/>
                <a:gd name="connsiteY54" fmla="*/ 348343 h 1328057"/>
                <a:gd name="connsiteX55" fmla="*/ 500743 w 1591793"/>
                <a:gd name="connsiteY55" fmla="*/ 326571 h 1328057"/>
                <a:gd name="connsiteX56" fmla="*/ 576943 w 1591793"/>
                <a:gd name="connsiteY56" fmla="*/ 293914 h 1328057"/>
                <a:gd name="connsiteX57" fmla="*/ 653143 w 1591793"/>
                <a:gd name="connsiteY57" fmla="*/ 272143 h 1328057"/>
                <a:gd name="connsiteX58" fmla="*/ 685800 w 1591793"/>
                <a:gd name="connsiteY58" fmla="*/ 250371 h 1328057"/>
                <a:gd name="connsiteX59" fmla="*/ 751115 w 1591793"/>
                <a:gd name="connsiteY59" fmla="*/ 228600 h 1328057"/>
                <a:gd name="connsiteX60" fmla="*/ 816429 w 1591793"/>
                <a:gd name="connsiteY60" fmla="*/ 206829 h 1328057"/>
                <a:gd name="connsiteX61" fmla="*/ 881743 w 1591793"/>
                <a:gd name="connsiteY61" fmla="*/ 195943 h 1328057"/>
                <a:gd name="connsiteX62" fmla="*/ 936172 w 1591793"/>
                <a:gd name="connsiteY62" fmla="*/ 185057 h 1328057"/>
                <a:gd name="connsiteX63" fmla="*/ 968829 w 1591793"/>
                <a:gd name="connsiteY63" fmla="*/ 174171 h 1328057"/>
                <a:gd name="connsiteX64" fmla="*/ 1066800 w 1591793"/>
                <a:gd name="connsiteY64" fmla="*/ 163286 h 1328057"/>
                <a:gd name="connsiteX65" fmla="*/ 1132115 w 1591793"/>
                <a:gd name="connsiteY65" fmla="*/ 152400 h 1328057"/>
                <a:gd name="connsiteX66" fmla="*/ 1164772 w 1591793"/>
                <a:gd name="connsiteY66" fmla="*/ 141514 h 1328057"/>
                <a:gd name="connsiteX67" fmla="*/ 1317172 w 1591793"/>
                <a:gd name="connsiteY67" fmla="*/ 130629 h 1328057"/>
                <a:gd name="connsiteX68" fmla="*/ 1338943 w 1591793"/>
                <a:gd name="connsiteY68" fmla="*/ 108857 h 1328057"/>
                <a:gd name="connsiteX69" fmla="*/ 1371600 w 1591793"/>
                <a:gd name="connsiteY69" fmla="*/ 97971 h 1328057"/>
                <a:gd name="connsiteX70" fmla="*/ 1404257 w 1591793"/>
                <a:gd name="connsiteY70" fmla="*/ 76200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91793" h="1328057">
                  <a:moveTo>
                    <a:pt x="1317172" y="76200"/>
                  </a:moveTo>
                  <a:cubicBezTo>
                    <a:pt x="1422183" y="55197"/>
                    <a:pt x="1329509" y="80916"/>
                    <a:pt x="1404257" y="43543"/>
                  </a:cubicBezTo>
                  <a:cubicBezTo>
                    <a:pt x="1422547" y="34398"/>
                    <a:pt x="1463020" y="27002"/>
                    <a:pt x="1480457" y="21771"/>
                  </a:cubicBezTo>
                  <a:cubicBezTo>
                    <a:pt x="1502438" y="15177"/>
                    <a:pt x="1545772" y="0"/>
                    <a:pt x="1545772" y="0"/>
                  </a:cubicBezTo>
                  <a:cubicBezTo>
                    <a:pt x="1623825" y="117081"/>
                    <a:pt x="1585076" y="45205"/>
                    <a:pt x="1556657" y="348343"/>
                  </a:cubicBezTo>
                  <a:cubicBezTo>
                    <a:pt x="1555436" y="361369"/>
                    <a:pt x="1540737" y="369298"/>
                    <a:pt x="1534886" y="381000"/>
                  </a:cubicBezTo>
                  <a:cubicBezTo>
                    <a:pt x="1506623" y="437525"/>
                    <a:pt x="1544753" y="392903"/>
                    <a:pt x="1502229" y="435429"/>
                  </a:cubicBezTo>
                  <a:cubicBezTo>
                    <a:pt x="1472272" y="525296"/>
                    <a:pt x="1496161" y="476580"/>
                    <a:pt x="1447800" y="544286"/>
                  </a:cubicBezTo>
                  <a:cubicBezTo>
                    <a:pt x="1440196" y="554932"/>
                    <a:pt x="1435875" y="568328"/>
                    <a:pt x="1426029" y="576943"/>
                  </a:cubicBezTo>
                  <a:cubicBezTo>
                    <a:pt x="1406337" y="594173"/>
                    <a:pt x="1379218" y="601984"/>
                    <a:pt x="1360715" y="620486"/>
                  </a:cubicBezTo>
                  <a:cubicBezTo>
                    <a:pt x="1318189" y="663010"/>
                    <a:pt x="1362811" y="624880"/>
                    <a:pt x="1306286" y="653143"/>
                  </a:cubicBezTo>
                  <a:cubicBezTo>
                    <a:pt x="1221877" y="695347"/>
                    <a:pt x="1323056" y="658438"/>
                    <a:pt x="1240972" y="685800"/>
                  </a:cubicBezTo>
                  <a:cubicBezTo>
                    <a:pt x="1233715" y="696686"/>
                    <a:pt x="1230086" y="711200"/>
                    <a:pt x="1219200" y="718457"/>
                  </a:cubicBezTo>
                  <a:cubicBezTo>
                    <a:pt x="1206752" y="726756"/>
                    <a:pt x="1190042" y="725233"/>
                    <a:pt x="1175657" y="729343"/>
                  </a:cubicBezTo>
                  <a:cubicBezTo>
                    <a:pt x="1164624" y="732495"/>
                    <a:pt x="1153263" y="735097"/>
                    <a:pt x="1143000" y="740229"/>
                  </a:cubicBezTo>
                  <a:cubicBezTo>
                    <a:pt x="1131298" y="746080"/>
                    <a:pt x="1122298" y="756687"/>
                    <a:pt x="1110343" y="762000"/>
                  </a:cubicBezTo>
                  <a:cubicBezTo>
                    <a:pt x="1089372" y="771320"/>
                    <a:pt x="1045029" y="783771"/>
                    <a:pt x="1045029" y="783771"/>
                  </a:cubicBezTo>
                  <a:cubicBezTo>
                    <a:pt x="970167" y="833679"/>
                    <a:pt x="1004538" y="819040"/>
                    <a:pt x="947057" y="838200"/>
                  </a:cubicBezTo>
                  <a:cubicBezTo>
                    <a:pt x="936171" y="849086"/>
                    <a:pt x="926226" y="861002"/>
                    <a:pt x="914400" y="870857"/>
                  </a:cubicBezTo>
                  <a:cubicBezTo>
                    <a:pt x="904349" y="879233"/>
                    <a:pt x="890119" y="882578"/>
                    <a:pt x="881743" y="892629"/>
                  </a:cubicBezTo>
                  <a:cubicBezTo>
                    <a:pt x="871355" y="905095"/>
                    <a:pt x="868973" y="922669"/>
                    <a:pt x="859972" y="936171"/>
                  </a:cubicBezTo>
                  <a:cubicBezTo>
                    <a:pt x="854279" y="944711"/>
                    <a:pt x="845457" y="950686"/>
                    <a:pt x="838200" y="957943"/>
                  </a:cubicBezTo>
                  <a:cubicBezTo>
                    <a:pt x="834572" y="968829"/>
                    <a:pt x="833984" y="981263"/>
                    <a:pt x="827315" y="990600"/>
                  </a:cubicBezTo>
                  <a:cubicBezTo>
                    <a:pt x="815384" y="1007303"/>
                    <a:pt x="783772" y="1034143"/>
                    <a:pt x="783772" y="1034143"/>
                  </a:cubicBezTo>
                  <a:cubicBezTo>
                    <a:pt x="772274" y="1068635"/>
                    <a:pt x="775231" y="1069312"/>
                    <a:pt x="751115" y="1099457"/>
                  </a:cubicBezTo>
                  <a:cubicBezTo>
                    <a:pt x="744704" y="1107471"/>
                    <a:pt x="735754" y="1113215"/>
                    <a:pt x="729343" y="1121229"/>
                  </a:cubicBezTo>
                  <a:cubicBezTo>
                    <a:pt x="711615" y="1143389"/>
                    <a:pt x="692616" y="1187901"/>
                    <a:pt x="664029" y="1197429"/>
                  </a:cubicBezTo>
                  <a:lnTo>
                    <a:pt x="631372" y="1208314"/>
                  </a:lnTo>
                  <a:cubicBezTo>
                    <a:pt x="605583" y="1234103"/>
                    <a:pt x="581212" y="1261321"/>
                    <a:pt x="544286" y="1273629"/>
                  </a:cubicBezTo>
                  <a:lnTo>
                    <a:pt x="478972" y="1295400"/>
                  </a:lnTo>
                  <a:cubicBezTo>
                    <a:pt x="468086" y="1299029"/>
                    <a:pt x="455863" y="1299921"/>
                    <a:pt x="446315" y="1306286"/>
                  </a:cubicBezTo>
                  <a:lnTo>
                    <a:pt x="413657" y="1328057"/>
                  </a:lnTo>
                  <a:cubicBezTo>
                    <a:pt x="373743" y="1324428"/>
                    <a:pt x="333104" y="1325569"/>
                    <a:pt x="293915" y="1317171"/>
                  </a:cubicBezTo>
                  <a:cubicBezTo>
                    <a:pt x="272083" y="1312493"/>
                    <a:pt x="242697" y="1274491"/>
                    <a:pt x="228600" y="1262743"/>
                  </a:cubicBezTo>
                  <a:cubicBezTo>
                    <a:pt x="218549" y="1254367"/>
                    <a:pt x="205994" y="1249347"/>
                    <a:pt x="195943" y="1240971"/>
                  </a:cubicBezTo>
                  <a:cubicBezTo>
                    <a:pt x="112135" y="1171130"/>
                    <a:pt x="211703" y="1240592"/>
                    <a:pt x="130629" y="1186543"/>
                  </a:cubicBezTo>
                  <a:cubicBezTo>
                    <a:pt x="123372" y="1175657"/>
                    <a:pt x="117030" y="1164102"/>
                    <a:pt x="108857" y="1153886"/>
                  </a:cubicBezTo>
                  <a:cubicBezTo>
                    <a:pt x="102446" y="1145872"/>
                    <a:pt x="92366" y="1140915"/>
                    <a:pt x="87086" y="1132114"/>
                  </a:cubicBezTo>
                  <a:cubicBezTo>
                    <a:pt x="81182" y="1122275"/>
                    <a:pt x="81332" y="1109720"/>
                    <a:pt x="76200" y="1099457"/>
                  </a:cubicBezTo>
                  <a:cubicBezTo>
                    <a:pt x="70349" y="1087755"/>
                    <a:pt x="59742" y="1078755"/>
                    <a:pt x="54429" y="1066800"/>
                  </a:cubicBezTo>
                  <a:cubicBezTo>
                    <a:pt x="45108" y="1045829"/>
                    <a:pt x="39914" y="1023257"/>
                    <a:pt x="32657" y="1001486"/>
                  </a:cubicBezTo>
                  <a:cubicBezTo>
                    <a:pt x="29028" y="990600"/>
                    <a:pt x="28137" y="978376"/>
                    <a:pt x="21772" y="968829"/>
                  </a:cubicBezTo>
                  <a:lnTo>
                    <a:pt x="0" y="936171"/>
                  </a:lnTo>
                  <a:cubicBezTo>
                    <a:pt x="1625" y="918298"/>
                    <a:pt x="5128" y="811722"/>
                    <a:pt x="21772" y="772886"/>
                  </a:cubicBezTo>
                  <a:cubicBezTo>
                    <a:pt x="26926" y="760861"/>
                    <a:pt x="37692" y="751931"/>
                    <a:pt x="43543" y="740229"/>
                  </a:cubicBezTo>
                  <a:cubicBezTo>
                    <a:pt x="48675" y="729966"/>
                    <a:pt x="48856" y="717602"/>
                    <a:pt x="54429" y="707571"/>
                  </a:cubicBezTo>
                  <a:cubicBezTo>
                    <a:pt x="67136" y="684698"/>
                    <a:pt x="83458" y="664028"/>
                    <a:pt x="97972" y="642257"/>
                  </a:cubicBezTo>
                  <a:lnTo>
                    <a:pt x="119743" y="609600"/>
                  </a:lnTo>
                  <a:cubicBezTo>
                    <a:pt x="186755" y="509082"/>
                    <a:pt x="101241" y="632730"/>
                    <a:pt x="163286" y="555171"/>
                  </a:cubicBezTo>
                  <a:cubicBezTo>
                    <a:pt x="171459" y="544955"/>
                    <a:pt x="175211" y="531129"/>
                    <a:pt x="185057" y="522514"/>
                  </a:cubicBezTo>
                  <a:cubicBezTo>
                    <a:pt x="204749" y="505283"/>
                    <a:pt x="250372" y="478971"/>
                    <a:pt x="250372" y="478971"/>
                  </a:cubicBezTo>
                  <a:cubicBezTo>
                    <a:pt x="299063" y="405933"/>
                    <a:pt x="241703" y="477494"/>
                    <a:pt x="304800" y="435429"/>
                  </a:cubicBezTo>
                  <a:cubicBezTo>
                    <a:pt x="317609" y="426889"/>
                    <a:pt x="323999" y="410247"/>
                    <a:pt x="337457" y="402771"/>
                  </a:cubicBezTo>
                  <a:cubicBezTo>
                    <a:pt x="357518" y="391626"/>
                    <a:pt x="381000" y="388257"/>
                    <a:pt x="402772" y="381000"/>
                  </a:cubicBezTo>
                  <a:cubicBezTo>
                    <a:pt x="450820" y="364984"/>
                    <a:pt x="425171" y="375243"/>
                    <a:pt x="478972" y="348343"/>
                  </a:cubicBezTo>
                  <a:cubicBezTo>
                    <a:pt x="486229" y="341086"/>
                    <a:pt x="492204" y="332264"/>
                    <a:pt x="500743" y="326571"/>
                  </a:cubicBezTo>
                  <a:cubicBezTo>
                    <a:pt x="522510" y="312059"/>
                    <a:pt x="551546" y="301170"/>
                    <a:pt x="576943" y="293914"/>
                  </a:cubicBezTo>
                  <a:cubicBezTo>
                    <a:pt x="593225" y="289262"/>
                    <a:pt x="635739" y="280845"/>
                    <a:pt x="653143" y="272143"/>
                  </a:cubicBezTo>
                  <a:cubicBezTo>
                    <a:pt x="664845" y="266292"/>
                    <a:pt x="673845" y="255685"/>
                    <a:pt x="685800" y="250371"/>
                  </a:cubicBezTo>
                  <a:cubicBezTo>
                    <a:pt x="706771" y="241050"/>
                    <a:pt x="729343" y="235857"/>
                    <a:pt x="751115" y="228600"/>
                  </a:cubicBezTo>
                  <a:cubicBezTo>
                    <a:pt x="751122" y="228598"/>
                    <a:pt x="816421" y="206830"/>
                    <a:pt x="816429" y="206829"/>
                  </a:cubicBezTo>
                  <a:lnTo>
                    <a:pt x="881743" y="195943"/>
                  </a:lnTo>
                  <a:cubicBezTo>
                    <a:pt x="899947" y="192633"/>
                    <a:pt x="918222" y="189545"/>
                    <a:pt x="936172" y="185057"/>
                  </a:cubicBezTo>
                  <a:cubicBezTo>
                    <a:pt x="947304" y="182274"/>
                    <a:pt x="957511" y="176057"/>
                    <a:pt x="968829" y="174171"/>
                  </a:cubicBezTo>
                  <a:cubicBezTo>
                    <a:pt x="1001240" y="168769"/>
                    <a:pt x="1034230" y="167629"/>
                    <a:pt x="1066800" y="163286"/>
                  </a:cubicBezTo>
                  <a:cubicBezTo>
                    <a:pt x="1088678" y="160369"/>
                    <a:pt x="1110343" y="156029"/>
                    <a:pt x="1132115" y="152400"/>
                  </a:cubicBezTo>
                  <a:cubicBezTo>
                    <a:pt x="1143001" y="148771"/>
                    <a:pt x="1153376" y="142855"/>
                    <a:pt x="1164772" y="141514"/>
                  </a:cubicBezTo>
                  <a:cubicBezTo>
                    <a:pt x="1215353" y="135563"/>
                    <a:pt x="1267115" y="140015"/>
                    <a:pt x="1317172" y="130629"/>
                  </a:cubicBezTo>
                  <a:cubicBezTo>
                    <a:pt x="1327259" y="128738"/>
                    <a:pt x="1330142" y="114138"/>
                    <a:pt x="1338943" y="108857"/>
                  </a:cubicBezTo>
                  <a:cubicBezTo>
                    <a:pt x="1348782" y="102953"/>
                    <a:pt x="1360714" y="101600"/>
                    <a:pt x="1371600" y="97971"/>
                  </a:cubicBezTo>
                  <a:cubicBezTo>
                    <a:pt x="1395938" y="73634"/>
                    <a:pt x="1383109" y="76200"/>
                    <a:pt x="1404257" y="76200"/>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B98182EF-04E5-4804-8246-D868E3C5A1F6}"/>
              </a:ext>
            </a:extLst>
          </p:cNvPr>
          <p:cNvSpPr txBox="1"/>
          <p:nvPr/>
        </p:nvSpPr>
        <p:spPr bwMode="auto">
          <a:xfrm>
            <a:off x="8115402" y="2840251"/>
            <a:ext cx="1991207" cy="1754326"/>
          </a:xfrm>
          <a:prstGeom prst="rect">
            <a:avLst/>
          </a:prstGeom>
          <a:noFill/>
        </p:spPr>
        <p:txBody>
          <a:bodyPr wrap="square">
            <a:spAutoFit/>
          </a:bodyPr>
          <a:lstStyle/>
          <a:p>
            <a:pPr algn="ctr">
              <a:defRPr/>
            </a:pPr>
            <a:r>
              <a:rPr lang="en-US" i="1" dirty="0"/>
              <a:t>We group observed data using cluster analysis</a:t>
            </a:r>
            <a:br>
              <a:rPr lang="en-US" i="1" dirty="0"/>
            </a:br>
            <a:r>
              <a:rPr lang="en-US" i="1" dirty="0"/>
              <a:t>to identify</a:t>
            </a:r>
            <a:br>
              <a:rPr lang="en-US" i="1" dirty="0"/>
            </a:br>
            <a:r>
              <a:rPr lang="en-US" i="1" dirty="0"/>
              <a:t>distinct travel conditions.</a:t>
            </a:r>
            <a:endParaRPr lang="en-US" i="1" kern="0" dirty="0">
              <a:solidFill>
                <a:srgbClr val="000000"/>
              </a:solidFill>
              <a:cs typeface="Arial Narrow"/>
            </a:endParaRPr>
          </a:p>
        </p:txBody>
      </p:sp>
      <p:sp>
        <p:nvSpPr>
          <p:cNvPr id="116" name="TextBox 115">
            <a:extLst>
              <a:ext uri="{FF2B5EF4-FFF2-40B4-BE49-F238E27FC236}">
                <a16:creationId xmlns:a16="http://schemas.microsoft.com/office/drawing/2014/main" id="{921DC8F4-1F1F-40CD-9575-BCE51CCA600F}"/>
              </a:ext>
            </a:extLst>
          </p:cNvPr>
          <p:cNvSpPr txBox="1"/>
          <p:nvPr/>
        </p:nvSpPr>
        <p:spPr>
          <a:xfrm>
            <a:off x="6831527" y="2999186"/>
            <a:ext cx="1600200" cy="307777"/>
          </a:xfrm>
          <a:prstGeom prst="rect">
            <a:avLst/>
          </a:prstGeom>
          <a:noFill/>
        </p:spPr>
        <p:txBody>
          <a:bodyPr wrap="square" rtlCol="0">
            <a:spAutoFit/>
          </a:bodyPr>
          <a:lstStyle/>
          <a:p>
            <a:r>
              <a:rPr lang="en-US" sz="1400" b="1" dirty="0"/>
              <a:t>HIGH DEMAND</a:t>
            </a:r>
          </a:p>
        </p:txBody>
      </p:sp>
      <p:sp>
        <p:nvSpPr>
          <p:cNvPr id="117" name="TextBox 116">
            <a:extLst>
              <a:ext uri="{FF2B5EF4-FFF2-40B4-BE49-F238E27FC236}">
                <a16:creationId xmlns:a16="http://schemas.microsoft.com/office/drawing/2014/main" id="{BB6B954B-A9A7-4924-955C-1ED00279EDC2}"/>
              </a:ext>
            </a:extLst>
          </p:cNvPr>
          <p:cNvSpPr txBox="1"/>
          <p:nvPr/>
        </p:nvSpPr>
        <p:spPr>
          <a:xfrm>
            <a:off x="4805656" y="1999488"/>
            <a:ext cx="1299010" cy="307777"/>
          </a:xfrm>
          <a:prstGeom prst="rect">
            <a:avLst/>
          </a:prstGeom>
          <a:noFill/>
        </p:spPr>
        <p:txBody>
          <a:bodyPr wrap="none" rtlCol="0">
            <a:spAutoFit/>
          </a:bodyPr>
          <a:lstStyle/>
          <a:p>
            <a:r>
              <a:rPr lang="en-US" sz="1400" b="1" dirty="0"/>
              <a:t>FOG AND RAIN</a:t>
            </a:r>
          </a:p>
        </p:txBody>
      </p:sp>
      <p:sp>
        <p:nvSpPr>
          <p:cNvPr id="118" name="TextBox 117">
            <a:extLst>
              <a:ext uri="{FF2B5EF4-FFF2-40B4-BE49-F238E27FC236}">
                <a16:creationId xmlns:a16="http://schemas.microsoft.com/office/drawing/2014/main" id="{D3075152-4BCA-4494-BC77-E13907078E62}"/>
              </a:ext>
            </a:extLst>
          </p:cNvPr>
          <p:cNvSpPr txBox="1"/>
          <p:nvPr/>
        </p:nvSpPr>
        <p:spPr>
          <a:xfrm>
            <a:off x="3918033" y="1809897"/>
            <a:ext cx="986873" cy="307777"/>
          </a:xfrm>
          <a:prstGeom prst="rect">
            <a:avLst/>
          </a:prstGeom>
          <a:noFill/>
        </p:spPr>
        <p:txBody>
          <a:bodyPr wrap="none" rtlCol="0">
            <a:spAutoFit/>
          </a:bodyPr>
          <a:lstStyle/>
          <a:p>
            <a:r>
              <a:rPr lang="en-US" sz="1400" b="1" dirty="0"/>
              <a:t>INCIDENTS</a:t>
            </a:r>
          </a:p>
        </p:txBody>
      </p:sp>
      <p:sp>
        <p:nvSpPr>
          <p:cNvPr id="119" name="TextBox 118">
            <a:extLst>
              <a:ext uri="{FF2B5EF4-FFF2-40B4-BE49-F238E27FC236}">
                <a16:creationId xmlns:a16="http://schemas.microsoft.com/office/drawing/2014/main" id="{95D522FA-1E6E-4E66-9464-00EA38B3E2C0}"/>
              </a:ext>
            </a:extLst>
          </p:cNvPr>
          <p:cNvSpPr txBox="1"/>
          <p:nvPr/>
        </p:nvSpPr>
        <p:spPr>
          <a:xfrm>
            <a:off x="5678461" y="4288706"/>
            <a:ext cx="1606530" cy="307777"/>
          </a:xfrm>
          <a:prstGeom prst="rect">
            <a:avLst/>
          </a:prstGeom>
          <a:noFill/>
        </p:spPr>
        <p:txBody>
          <a:bodyPr wrap="none" rtlCol="0">
            <a:spAutoFit/>
          </a:bodyPr>
          <a:lstStyle/>
          <a:p>
            <a:r>
              <a:rPr lang="en-US" sz="1400" b="1" dirty="0"/>
              <a:t>MEDIUM DEMAND</a:t>
            </a:r>
          </a:p>
        </p:txBody>
      </p:sp>
      <p:sp>
        <p:nvSpPr>
          <p:cNvPr id="120" name="TextBox 119">
            <a:extLst>
              <a:ext uri="{FF2B5EF4-FFF2-40B4-BE49-F238E27FC236}">
                <a16:creationId xmlns:a16="http://schemas.microsoft.com/office/drawing/2014/main" id="{379341C9-7683-4F02-9721-6192BBE4602E}"/>
              </a:ext>
            </a:extLst>
          </p:cNvPr>
          <p:cNvSpPr txBox="1"/>
          <p:nvPr/>
        </p:nvSpPr>
        <p:spPr>
          <a:xfrm>
            <a:off x="3077142" y="3773961"/>
            <a:ext cx="1503732" cy="523220"/>
          </a:xfrm>
          <a:prstGeom prst="rect">
            <a:avLst/>
          </a:prstGeom>
          <a:noFill/>
        </p:spPr>
        <p:txBody>
          <a:bodyPr wrap="square" rtlCol="0">
            <a:spAutoFit/>
          </a:bodyPr>
          <a:lstStyle/>
          <a:p>
            <a:r>
              <a:rPr lang="en-US" sz="1400" b="1" dirty="0"/>
              <a:t>LOW DEMAND PLUS WEATHER</a:t>
            </a:r>
          </a:p>
        </p:txBody>
      </p:sp>
      <p:sp>
        <p:nvSpPr>
          <p:cNvPr id="121" name="TextBox 120">
            <a:extLst>
              <a:ext uri="{FF2B5EF4-FFF2-40B4-BE49-F238E27FC236}">
                <a16:creationId xmlns:a16="http://schemas.microsoft.com/office/drawing/2014/main" id="{62964849-BF97-45B8-8587-68C95EDEA511}"/>
              </a:ext>
            </a:extLst>
          </p:cNvPr>
          <p:cNvSpPr txBox="1"/>
          <p:nvPr/>
        </p:nvSpPr>
        <p:spPr>
          <a:xfrm>
            <a:off x="4053278" y="5242020"/>
            <a:ext cx="1280607" cy="307777"/>
          </a:xfrm>
          <a:prstGeom prst="rect">
            <a:avLst/>
          </a:prstGeom>
          <a:noFill/>
        </p:spPr>
        <p:txBody>
          <a:bodyPr wrap="none" rtlCol="0">
            <a:spAutoFit/>
          </a:bodyPr>
          <a:lstStyle/>
          <a:p>
            <a:r>
              <a:rPr lang="en-US" sz="1400" b="1" dirty="0"/>
              <a:t>LOW DEMAND</a:t>
            </a:r>
          </a:p>
        </p:txBody>
      </p:sp>
    </p:spTree>
    <p:extLst>
      <p:ext uri="{BB962C8B-B14F-4D97-AF65-F5344CB8AC3E}">
        <p14:creationId xmlns:p14="http://schemas.microsoft.com/office/powerpoint/2010/main" val="298919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0F0CDE-C084-4592-AFD2-980A100C2DB2}"/>
              </a:ext>
            </a:extLst>
          </p:cNvPr>
          <p:cNvSpPr/>
          <p:nvPr/>
        </p:nvSpPr>
        <p:spPr>
          <a:xfrm>
            <a:off x="2209801" y="1676400"/>
            <a:ext cx="8000999" cy="4679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7FEE5BA-D198-4E6F-834E-458BBDE911E3}"/>
              </a:ext>
            </a:extLst>
          </p:cNvPr>
          <p:cNvSpPr>
            <a:spLocks noGrp="1"/>
          </p:cNvSpPr>
          <p:nvPr>
            <p:ph type="sldNum" sz="quarter" idx="12"/>
          </p:nvPr>
        </p:nvSpPr>
        <p:spPr/>
        <p:txBody>
          <a:bodyPr/>
          <a:lstStyle/>
          <a:p>
            <a:pPr>
              <a:defRPr/>
            </a:pPr>
            <a:fld id="{964C510D-D580-43A2-9ABD-5D3EEA2F3D97}" type="slidenum">
              <a:rPr lang="en-US">
                <a:solidFill>
                  <a:prstClr val="white"/>
                </a:solidFill>
                <a:latin typeface="Calibri"/>
              </a:rPr>
              <a:pPr>
                <a:defRPr/>
              </a:pPr>
              <a:t>12</a:t>
            </a:fld>
            <a:endParaRPr lang="en-US">
              <a:solidFill>
                <a:prstClr val="white"/>
              </a:solidFill>
              <a:latin typeface="Calibri"/>
            </a:endParaRPr>
          </a:p>
        </p:txBody>
      </p:sp>
      <p:sp>
        <p:nvSpPr>
          <p:cNvPr id="4" name="Title 3">
            <a:extLst>
              <a:ext uri="{FF2B5EF4-FFF2-40B4-BE49-F238E27FC236}">
                <a16:creationId xmlns:a16="http://schemas.microsoft.com/office/drawing/2014/main" id="{07A97C3E-CD40-4FBD-ACF9-2EBE66C96C33}"/>
              </a:ext>
            </a:extLst>
          </p:cNvPr>
          <p:cNvSpPr>
            <a:spLocks noGrp="1"/>
          </p:cNvSpPr>
          <p:nvPr>
            <p:ph type="title"/>
          </p:nvPr>
        </p:nvSpPr>
        <p:spPr>
          <a:xfrm>
            <a:off x="2590800" y="76200"/>
            <a:ext cx="7010400" cy="1143000"/>
          </a:xfrm>
        </p:spPr>
        <p:txBody>
          <a:bodyPr>
            <a:noAutofit/>
          </a:bodyPr>
          <a:lstStyle/>
          <a:p>
            <a:r>
              <a:rPr lang="en-US" dirty="0"/>
              <a:t>Find Representative Days in Each Cluster</a:t>
            </a:r>
          </a:p>
        </p:txBody>
      </p:sp>
      <p:grpSp>
        <p:nvGrpSpPr>
          <p:cNvPr id="122" name="Group 121">
            <a:extLst>
              <a:ext uri="{FF2B5EF4-FFF2-40B4-BE49-F238E27FC236}">
                <a16:creationId xmlns:a16="http://schemas.microsoft.com/office/drawing/2014/main" id="{B0677832-E22D-4151-A2F7-5242BE22AD43}"/>
              </a:ext>
            </a:extLst>
          </p:cNvPr>
          <p:cNvGrpSpPr/>
          <p:nvPr/>
        </p:nvGrpSpPr>
        <p:grpSpPr>
          <a:xfrm>
            <a:off x="2188852" y="1676401"/>
            <a:ext cx="6256914" cy="4589059"/>
            <a:chOff x="140438" y="1066800"/>
            <a:chExt cx="7057532" cy="5515995"/>
          </a:xfrm>
        </p:grpSpPr>
        <p:sp>
          <p:nvSpPr>
            <p:cNvPr id="123" name="Rectangle 122">
              <a:extLst>
                <a:ext uri="{FF2B5EF4-FFF2-40B4-BE49-F238E27FC236}">
                  <a16:creationId xmlns:a16="http://schemas.microsoft.com/office/drawing/2014/main" id="{706F3368-77A7-4123-A339-6CD3886C614A}"/>
                </a:ext>
              </a:extLst>
            </p:cNvPr>
            <p:cNvSpPr/>
            <p:nvPr/>
          </p:nvSpPr>
          <p:spPr bwMode="auto">
            <a:xfrm>
              <a:off x="1114425" y="5835650"/>
              <a:ext cx="681038" cy="246063"/>
            </a:xfrm>
            <a:prstGeom prst="rect">
              <a:avLst/>
            </a:prstGeom>
            <a:solidFill>
              <a:srgbClr val="FFFFFF"/>
            </a:solidFill>
            <a:ln w="38100" cap="flat" cmpd="sng" algn="ctr">
              <a:noFill/>
              <a:prstDash val="solid"/>
              <a:headEnd type="none" w="med" len="med"/>
              <a:tailEnd type="none" w="med" len="med"/>
            </a:ln>
            <a:effectLst/>
          </p:spPr>
          <p:txBody>
            <a:bodyPr anchor="ctr"/>
            <a:lstStyle/>
            <a:p>
              <a:pPr algn="ctr">
                <a:defRPr/>
              </a:pPr>
              <a:endParaRPr lang="en-US" sz="1600" kern="0" dirty="0" err="1">
                <a:solidFill>
                  <a:srgbClr val="FFFFFF"/>
                </a:solidFill>
                <a:latin typeface="Arial"/>
              </a:endParaRPr>
            </a:p>
          </p:txBody>
        </p:sp>
        <p:sp>
          <p:nvSpPr>
            <p:cNvPr id="124" name="Rectangle 123">
              <a:extLst>
                <a:ext uri="{FF2B5EF4-FFF2-40B4-BE49-F238E27FC236}">
                  <a16:creationId xmlns:a16="http://schemas.microsoft.com/office/drawing/2014/main" id="{F2EF9AEA-5FE0-49DD-9654-9DAAC51E1653}"/>
                </a:ext>
              </a:extLst>
            </p:cNvPr>
            <p:cNvSpPr/>
            <p:nvPr/>
          </p:nvSpPr>
          <p:spPr bwMode="auto">
            <a:xfrm>
              <a:off x="1006475" y="1284145"/>
              <a:ext cx="5868988" cy="4564204"/>
            </a:xfrm>
            <a:prstGeom prst="rect">
              <a:avLst/>
            </a:prstGeom>
            <a:noFill/>
            <a:ln w="28575" cap="flat" cmpd="sng" algn="ctr">
              <a:solidFill>
                <a:srgbClr val="000000"/>
              </a:solidFill>
              <a:prstDash val="solid"/>
              <a:headEnd type="none" w="med" len="med"/>
              <a:tailEnd type="none" w="med" len="med"/>
            </a:ln>
            <a:effectLst/>
          </p:spPr>
          <p:txBody>
            <a:bodyPr anchor="ctr"/>
            <a:lstStyle/>
            <a:p>
              <a:pPr algn="ctr">
                <a:defRPr/>
              </a:pPr>
              <a:endParaRPr lang="en-US" sz="1600" i="1" kern="0" dirty="0" err="1">
                <a:solidFill>
                  <a:srgbClr val="FFFFFF"/>
                </a:solidFill>
                <a:latin typeface="Arial"/>
              </a:endParaRPr>
            </a:p>
          </p:txBody>
        </p:sp>
        <p:sp>
          <p:nvSpPr>
            <p:cNvPr id="125" name="TextBox 124">
              <a:extLst>
                <a:ext uri="{FF2B5EF4-FFF2-40B4-BE49-F238E27FC236}">
                  <a16:creationId xmlns:a16="http://schemas.microsoft.com/office/drawing/2014/main" id="{64EEAA87-46EC-48D8-B4B5-BF51E4092108}"/>
                </a:ext>
              </a:extLst>
            </p:cNvPr>
            <p:cNvSpPr txBox="1"/>
            <p:nvPr/>
          </p:nvSpPr>
          <p:spPr>
            <a:xfrm>
              <a:off x="2204933" y="6138862"/>
              <a:ext cx="3472095" cy="443933"/>
            </a:xfrm>
            <a:prstGeom prst="rect">
              <a:avLst/>
            </a:prstGeom>
            <a:noFill/>
          </p:spPr>
          <p:txBody>
            <a:bodyPr wrap="none">
              <a:spAutoFit/>
            </a:bodyPr>
            <a:lstStyle/>
            <a:p>
              <a:pPr algn="ctr">
                <a:defRPr/>
              </a:pPr>
              <a:r>
                <a:rPr lang="en-US" b="1" dirty="0">
                  <a:solidFill>
                    <a:srgbClr val="000000"/>
                  </a:solidFill>
                  <a:cs typeface="Arial Narrow"/>
                </a:rPr>
                <a:t>Bottleneck Duration (minutes)</a:t>
              </a:r>
            </a:p>
          </p:txBody>
        </p:sp>
        <p:sp>
          <p:nvSpPr>
            <p:cNvPr id="126" name="TextBox 125">
              <a:extLst>
                <a:ext uri="{FF2B5EF4-FFF2-40B4-BE49-F238E27FC236}">
                  <a16:creationId xmlns:a16="http://schemas.microsoft.com/office/drawing/2014/main" id="{0A5EACB9-59AD-4226-A34A-DCC997BFDE3A}"/>
                </a:ext>
              </a:extLst>
            </p:cNvPr>
            <p:cNvSpPr txBox="1"/>
            <p:nvPr/>
          </p:nvSpPr>
          <p:spPr>
            <a:xfrm rot="16200000">
              <a:off x="-2127371" y="3334609"/>
              <a:ext cx="4952210" cy="416591"/>
            </a:xfrm>
            <a:prstGeom prst="rect">
              <a:avLst/>
            </a:prstGeom>
            <a:noFill/>
          </p:spPr>
          <p:txBody>
            <a:bodyPr wrap="square">
              <a:spAutoFit/>
            </a:bodyPr>
            <a:lstStyle/>
            <a:p>
              <a:pPr algn="ctr">
                <a:defRPr/>
              </a:pPr>
              <a:r>
                <a:rPr lang="en-US" b="1" dirty="0">
                  <a:solidFill>
                    <a:srgbClr val="000000"/>
                  </a:solidFill>
                  <a:cs typeface="Arial Narrow"/>
                </a:rPr>
                <a:t>Travel Time (minutes)</a:t>
              </a:r>
            </a:p>
          </p:txBody>
        </p:sp>
        <p:sp>
          <p:nvSpPr>
            <p:cNvPr id="127" name="TextBox 126">
              <a:extLst>
                <a:ext uri="{FF2B5EF4-FFF2-40B4-BE49-F238E27FC236}">
                  <a16:creationId xmlns:a16="http://schemas.microsoft.com/office/drawing/2014/main" id="{AA99F463-0E5F-406B-ADE1-D6D1A6BBC37E}"/>
                </a:ext>
              </a:extLst>
            </p:cNvPr>
            <p:cNvSpPr txBox="1"/>
            <p:nvPr/>
          </p:nvSpPr>
          <p:spPr>
            <a:xfrm>
              <a:off x="5259168" y="5822950"/>
              <a:ext cx="443352" cy="406938"/>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90</a:t>
              </a:r>
            </a:p>
          </p:txBody>
        </p:sp>
        <p:sp>
          <p:nvSpPr>
            <p:cNvPr id="128" name="TextBox 127">
              <a:extLst>
                <a:ext uri="{FF2B5EF4-FFF2-40B4-BE49-F238E27FC236}">
                  <a16:creationId xmlns:a16="http://schemas.microsoft.com/office/drawing/2014/main" id="{4AEAB256-7749-4124-80DC-0E0E3705F5DF}"/>
                </a:ext>
              </a:extLst>
            </p:cNvPr>
            <p:cNvSpPr txBox="1"/>
            <p:nvPr/>
          </p:nvSpPr>
          <p:spPr>
            <a:xfrm>
              <a:off x="2315149" y="5816600"/>
              <a:ext cx="443352" cy="406938"/>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30</a:t>
              </a:r>
            </a:p>
          </p:txBody>
        </p:sp>
        <p:sp>
          <p:nvSpPr>
            <p:cNvPr id="129" name="TextBox 128">
              <a:extLst>
                <a:ext uri="{FF2B5EF4-FFF2-40B4-BE49-F238E27FC236}">
                  <a16:creationId xmlns:a16="http://schemas.microsoft.com/office/drawing/2014/main" id="{DB532CAE-92F1-416C-90E7-DFCAB25EA4FB}"/>
                </a:ext>
              </a:extLst>
            </p:cNvPr>
            <p:cNvSpPr txBox="1"/>
            <p:nvPr/>
          </p:nvSpPr>
          <p:spPr>
            <a:xfrm>
              <a:off x="3796288" y="5822950"/>
              <a:ext cx="443352" cy="406938"/>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60</a:t>
              </a:r>
            </a:p>
          </p:txBody>
        </p:sp>
        <p:sp>
          <p:nvSpPr>
            <p:cNvPr id="130" name="TextBox 129">
              <a:extLst>
                <a:ext uri="{FF2B5EF4-FFF2-40B4-BE49-F238E27FC236}">
                  <a16:creationId xmlns:a16="http://schemas.microsoft.com/office/drawing/2014/main" id="{08195749-FBA8-4E7D-8DC6-9E88D87AA9EA}"/>
                </a:ext>
              </a:extLst>
            </p:cNvPr>
            <p:cNvSpPr txBox="1"/>
            <p:nvPr/>
          </p:nvSpPr>
          <p:spPr>
            <a:xfrm>
              <a:off x="6637091" y="5821363"/>
              <a:ext cx="560879" cy="406938"/>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120</a:t>
              </a:r>
            </a:p>
          </p:txBody>
        </p:sp>
        <p:sp>
          <p:nvSpPr>
            <p:cNvPr id="131" name="TextBox 130">
              <a:extLst>
                <a:ext uri="{FF2B5EF4-FFF2-40B4-BE49-F238E27FC236}">
                  <a16:creationId xmlns:a16="http://schemas.microsoft.com/office/drawing/2014/main" id="{18609FAB-97C1-47F9-8D56-EB05B3D4C147}"/>
                </a:ext>
              </a:extLst>
            </p:cNvPr>
            <p:cNvSpPr txBox="1"/>
            <p:nvPr/>
          </p:nvSpPr>
          <p:spPr>
            <a:xfrm>
              <a:off x="912620" y="5821363"/>
              <a:ext cx="325823" cy="406938"/>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0</a:t>
              </a:r>
            </a:p>
          </p:txBody>
        </p:sp>
        <p:sp>
          <p:nvSpPr>
            <p:cNvPr id="132" name="TextBox 131">
              <a:extLst>
                <a:ext uri="{FF2B5EF4-FFF2-40B4-BE49-F238E27FC236}">
                  <a16:creationId xmlns:a16="http://schemas.microsoft.com/office/drawing/2014/main" id="{0C26B40D-52C3-41E0-9582-109A753BB7D4}"/>
                </a:ext>
              </a:extLst>
            </p:cNvPr>
            <p:cNvSpPr txBox="1"/>
            <p:nvPr/>
          </p:nvSpPr>
          <p:spPr>
            <a:xfrm>
              <a:off x="573231" y="5629275"/>
              <a:ext cx="443352" cy="406938"/>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15</a:t>
              </a:r>
            </a:p>
          </p:txBody>
        </p:sp>
        <p:sp>
          <p:nvSpPr>
            <p:cNvPr id="133" name="TextBox 132">
              <a:extLst>
                <a:ext uri="{FF2B5EF4-FFF2-40B4-BE49-F238E27FC236}">
                  <a16:creationId xmlns:a16="http://schemas.microsoft.com/office/drawing/2014/main" id="{F1A6518B-BAAD-442F-A3CF-E0F76D055C87}"/>
                </a:ext>
              </a:extLst>
            </p:cNvPr>
            <p:cNvSpPr txBox="1"/>
            <p:nvPr/>
          </p:nvSpPr>
          <p:spPr>
            <a:xfrm>
              <a:off x="550642" y="1160463"/>
              <a:ext cx="443352" cy="406938"/>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35</a:t>
              </a:r>
            </a:p>
          </p:txBody>
        </p:sp>
        <p:sp>
          <p:nvSpPr>
            <p:cNvPr id="134" name="TextBox 133">
              <a:extLst>
                <a:ext uri="{FF2B5EF4-FFF2-40B4-BE49-F238E27FC236}">
                  <a16:creationId xmlns:a16="http://schemas.microsoft.com/office/drawing/2014/main" id="{11129973-A3E0-4A78-AAB8-3E5890C74B50}"/>
                </a:ext>
              </a:extLst>
            </p:cNvPr>
            <p:cNvSpPr txBox="1"/>
            <p:nvPr/>
          </p:nvSpPr>
          <p:spPr>
            <a:xfrm>
              <a:off x="573231" y="3414713"/>
              <a:ext cx="443352" cy="406938"/>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25</a:t>
              </a:r>
            </a:p>
          </p:txBody>
        </p:sp>
        <p:sp>
          <p:nvSpPr>
            <p:cNvPr id="135" name="TextBox 134">
              <a:extLst>
                <a:ext uri="{FF2B5EF4-FFF2-40B4-BE49-F238E27FC236}">
                  <a16:creationId xmlns:a16="http://schemas.microsoft.com/office/drawing/2014/main" id="{B87B8CFA-7998-40EB-956D-CD06F4611D63}"/>
                </a:ext>
              </a:extLst>
            </p:cNvPr>
            <p:cNvSpPr txBox="1"/>
            <p:nvPr/>
          </p:nvSpPr>
          <p:spPr>
            <a:xfrm>
              <a:off x="577630" y="2309813"/>
              <a:ext cx="443352" cy="406938"/>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30</a:t>
              </a:r>
            </a:p>
          </p:txBody>
        </p:sp>
        <p:sp>
          <p:nvSpPr>
            <p:cNvPr id="136" name="TextBox 135">
              <a:extLst>
                <a:ext uri="{FF2B5EF4-FFF2-40B4-BE49-F238E27FC236}">
                  <a16:creationId xmlns:a16="http://schemas.microsoft.com/office/drawing/2014/main" id="{D1DA57F0-C420-47BC-9FAA-2CCB5EC9D1B7}"/>
                </a:ext>
              </a:extLst>
            </p:cNvPr>
            <p:cNvSpPr txBox="1"/>
            <p:nvPr/>
          </p:nvSpPr>
          <p:spPr>
            <a:xfrm>
              <a:off x="590331" y="4606925"/>
              <a:ext cx="443352" cy="406938"/>
            </a:xfrm>
            <a:prstGeom prst="rect">
              <a:avLst/>
            </a:prstGeom>
            <a:noFill/>
          </p:spPr>
          <p:txBody>
            <a:bodyPr wrap="none">
              <a:spAutoFit/>
            </a:bodyPr>
            <a:lstStyle/>
            <a:p>
              <a:pPr algn="ctr">
                <a:spcBef>
                  <a:spcPct val="0"/>
                </a:spcBef>
                <a:buFontTx/>
                <a:buNone/>
                <a:defRPr/>
              </a:pPr>
              <a:r>
                <a:rPr lang="en-US" sz="1600" dirty="0">
                  <a:solidFill>
                    <a:srgbClr val="000000"/>
                  </a:solidFill>
                  <a:cs typeface="Arial Narrow"/>
                </a:rPr>
                <a:t>20</a:t>
              </a:r>
            </a:p>
          </p:txBody>
        </p:sp>
        <p:sp>
          <p:nvSpPr>
            <p:cNvPr id="137" name="Oval 136">
              <a:extLst>
                <a:ext uri="{FF2B5EF4-FFF2-40B4-BE49-F238E27FC236}">
                  <a16:creationId xmlns:a16="http://schemas.microsoft.com/office/drawing/2014/main" id="{3F1E451D-BDD5-4AA0-938D-A6AD731FEDC8}"/>
                </a:ext>
              </a:extLst>
            </p:cNvPr>
            <p:cNvSpPr>
              <a:spLocks noChangeAspect="1"/>
            </p:cNvSpPr>
            <p:nvPr/>
          </p:nvSpPr>
          <p:spPr bwMode="auto">
            <a:xfrm>
              <a:off x="1860947" y="5120728"/>
              <a:ext cx="130969" cy="127000"/>
            </a:xfrm>
            <a:prstGeom prst="ellipse">
              <a:avLst/>
            </a:prstGeom>
            <a:solidFill>
              <a:srgbClr val="00B050"/>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38" name="Oval 137">
              <a:extLst>
                <a:ext uri="{FF2B5EF4-FFF2-40B4-BE49-F238E27FC236}">
                  <a16:creationId xmlns:a16="http://schemas.microsoft.com/office/drawing/2014/main" id="{6CE3CC45-BADF-4601-A554-E42AC9D06732}"/>
                </a:ext>
              </a:extLst>
            </p:cNvPr>
            <p:cNvSpPr>
              <a:spLocks noChangeAspect="1"/>
            </p:cNvSpPr>
            <p:nvPr/>
          </p:nvSpPr>
          <p:spPr bwMode="auto">
            <a:xfrm>
              <a:off x="1389459" y="5247728"/>
              <a:ext cx="130969" cy="127000"/>
            </a:xfrm>
            <a:prstGeom prst="ellipse">
              <a:avLst/>
            </a:prstGeom>
            <a:solidFill>
              <a:srgbClr val="00B050"/>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39" name="Oval 138">
              <a:extLst>
                <a:ext uri="{FF2B5EF4-FFF2-40B4-BE49-F238E27FC236}">
                  <a16:creationId xmlns:a16="http://schemas.microsoft.com/office/drawing/2014/main" id="{8ED4A862-8F12-47B6-A331-187F18BC4204}"/>
                </a:ext>
              </a:extLst>
            </p:cNvPr>
            <p:cNvSpPr>
              <a:spLocks noChangeAspect="1"/>
            </p:cNvSpPr>
            <p:nvPr/>
          </p:nvSpPr>
          <p:spPr bwMode="auto">
            <a:xfrm>
              <a:off x="2013347" y="5273128"/>
              <a:ext cx="130969" cy="127000"/>
            </a:xfrm>
            <a:prstGeom prst="ellipse">
              <a:avLst/>
            </a:prstGeom>
            <a:solidFill>
              <a:srgbClr val="00B050"/>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40" name="Oval 139">
              <a:extLst>
                <a:ext uri="{FF2B5EF4-FFF2-40B4-BE49-F238E27FC236}">
                  <a16:creationId xmlns:a16="http://schemas.microsoft.com/office/drawing/2014/main" id="{9E3B79C1-F192-4E56-9401-493F25A676CB}"/>
                </a:ext>
              </a:extLst>
            </p:cNvPr>
            <p:cNvSpPr>
              <a:spLocks noChangeAspect="1"/>
            </p:cNvSpPr>
            <p:nvPr/>
          </p:nvSpPr>
          <p:spPr bwMode="auto">
            <a:xfrm>
              <a:off x="1510109" y="4941757"/>
              <a:ext cx="130969" cy="127000"/>
            </a:xfrm>
            <a:prstGeom prst="ellipse">
              <a:avLst/>
            </a:prstGeom>
            <a:solidFill>
              <a:srgbClr val="00B050"/>
            </a:solidFill>
            <a:ln w="38100"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41" name="Oval 140">
              <a:extLst>
                <a:ext uri="{FF2B5EF4-FFF2-40B4-BE49-F238E27FC236}">
                  <a16:creationId xmlns:a16="http://schemas.microsoft.com/office/drawing/2014/main" id="{00DD59EC-04CF-4E9D-B32F-A8ECEB85F551}"/>
                </a:ext>
              </a:extLst>
            </p:cNvPr>
            <p:cNvSpPr>
              <a:spLocks noChangeAspect="1"/>
            </p:cNvSpPr>
            <p:nvPr/>
          </p:nvSpPr>
          <p:spPr bwMode="auto">
            <a:xfrm>
              <a:off x="4203270" y="321885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42" name="Oval 141">
              <a:extLst>
                <a:ext uri="{FF2B5EF4-FFF2-40B4-BE49-F238E27FC236}">
                  <a16:creationId xmlns:a16="http://schemas.microsoft.com/office/drawing/2014/main" id="{FB7ACA80-5981-4727-A63C-895A8007394E}"/>
                </a:ext>
              </a:extLst>
            </p:cNvPr>
            <p:cNvSpPr>
              <a:spLocks noChangeAspect="1"/>
            </p:cNvSpPr>
            <p:nvPr/>
          </p:nvSpPr>
          <p:spPr bwMode="auto">
            <a:xfrm>
              <a:off x="4203270" y="2820387"/>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43" name="Oval 142">
              <a:extLst>
                <a:ext uri="{FF2B5EF4-FFF2-40B4-BE49-F238E27FC236}">
                  <a16:creationId xmlns:a16="http://schemas.microsoft.com/office/drawing/2014/main" id="{F37628E9-9B0A-4CC7-8D39-F685F14FCED2}"/>
                </a:ext>
              </a:extLst>
            </p:cNvPr>
            <p:cNvSpPr>
              <a:spLocks noChangeAspect="1"/>
            </p:cNvSpPr>
            <p:nvPr/>
          </p:nvSpPr>
          <p:spPr bwMode="auto">
            <a:xfrm>
              <a:off x="3267404" y="286325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44" name="Oval 143">
              <a:extLst>
                <a:ext uri="{FF2B5EF4-FFF2-40B4-BE49-F238E27FC236}">
                  <a16:creationId xmlns:a16="http://schemas.microsoft.com/office/drawing/2014/main" id="{AB6D89FF-939E-4482-BA7E-CC82EBCB941B}"/>
                </a:ext>
              </a:extLst>
            </p:cNvPr>
            <p:cNvSpPr>
              <a:spLocks noChangeAspect="1"/>
            </p:cNvSpPr>
            <p:nvPr/>
          </p:nvSpPr>
          <p:spPr bwMode="auto">
            <a:xfrm>
              <a:off x="3940969" y="328235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45" name="Oval 144">
              <a:extLst>
                <a:ext uri="{FF2B5EF4-FFF2-40B4-BE49-F238E27FC236}">
                  <a16:creationId xmlns:a16="http://schemas.microsoft.com/office/drawing/2014/main" id="{E921A828-FA25-4CD0-B958-AAF832810F9E}"/>
                </a:ext>
              </a:extLst>
            </p:cNvPr>
            <p:cNvSpPr>
              <a:spLocks noChangeAspect="1"/>
            </p:cNvSpPr>
            <p:nvPr/>
          </p:nvSpPr>
          <p:spPr bwMode="auto">
            <a:xfrm>
              <a:off x="4720828" y="2953165"/>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46" name="Oval 145">
              <a:extLst>
                <a:ext uri="{FF2B5EF4-FFF2-40B4-BE49-F238E27FC236}">
                  <a16:creationId xmlns:a16="http://schemas.microsoft.com/office/drawing/2014/main" id="{508371BB-6F99-46DF-BCA0-D66AB7CA2CFC}"/>
                </a:ext>
              </a:extLst>
            </p:cNvPr>
            <p:cNvSpPr>
              <a:spLocks noChangeAspect="1"/>
            </p:cNvSpPr>
            <p:nvPr/>
          </p:nvSpPr>
          <p:spPr bwMode="auto">
            <a:xfrm>
              <a:off x="3997324" y="2552699"/>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47" name="Oval 146">
              <a:extLst>
                <a:ext uri="{FF2B5EF4-FFF2-40B4-BE49-F238E27FC236}">
                  <a16:creationId xmlns:a16="http://schemas.microsoft.com/office/drawing/2014/main" id="{2C56107C-3714-41AD-8735-8544B465ABF1}"/>
                </a:ext>
              </a:extLst>
            </p:cNvPr>
            <p:cNvSpPr>
              <a:spLocks noChangeAspect="1"/>
            </p:cNvSpPr>
            <p:nvPr/>
          </p:nvSpPr>
          <p:spPr bwMode="auto">
            <a:xfrm>
              <a:off x="4334239" y="2603499"/>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48" name="Oval 147">
              <a:extLst>
                <a:ext uri="{FF2B5EF4-FFF2-40B4-BE49-F238E27FC236}">
                  <a16:creationId xmlns:a16="http://schemas.microsoft.com/office/drawing/2014/main" id="{A17A1539-5117-4DCC-A20E-56E21C348232}"/>
                </a:ext>
              </a:extLst>
            </p:cNvPr>
            <p:cNvSpPr>
              <a:spLocks noChangeAspect="1"/>
            </p:cNvSpPr>
            <p:nvPr/>
          </p:nvSpPr>
          <p:spPr bwMode="auto">
            <a:xfrm>
              <a:off x="2159397" y="4712702"/>
              <a:ext cx="130969" cy="127000"/>
            </a:xfrm>
            <a:prstGeom prst="ellipse">
              <a:avLst/>
            </a:prstGeom>
            <a:solidFill>
              <a:srgbClr val="00B050"/>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49" name="Oval 148">
              <a:extLst>
                <a:ext uri="{FF2B5EF4-FFF2-40B4-BE49-F238E27FC236}">
                  <a16:creationId xmlns:a16="http://schemas.microsoft.com/office/drawing/2014/main" id="{E2B28E87-32CC-41A4-83E2-BB9275F8A46E}"/>
                </a:ext>
              </a:extLst>
            </p:cNvPr>
            <p:cNvSpPr>
              <a:spLocks noChangeAspect="1"/>
            </p:cNvSpPr>
            <p:nvPr/>
          </p:nvSpPr>
          <p:spPr bwMode="auto">
            <a:xfrm>
              <a:off x="3409089" y="394970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50" name="Oval 149">
              <a:extLst>
                <a:ext uri="{FF2B5EF4-FFF2-40B4-BE49-F238E27FC236}">
                  <a16:creationId xmlns:a16="http://schemas.microsoft.com/office/drawing/2014/main" id="{F022B462-D2FB-4AAF-A457-AFF6C8BB43FD}"/>
                </a:ext>
              </a:extLst>
            </p:cNvPr>
            <p:cNvSpPr>
              <a:spLocks noChangeAspect="1"/>
            </p:cNvSpPr>
            <p:nvPr/>
          </p:nvSpPr>
          <p:spPr bwMode="auto">
            <a:xfrm>
              <a:off x="1793478" y="2025652"/>
              <a:ext cx="130969" cy="127000"/>
            </a:xfrm>
            <a:prstGeom prst="ellipse">
              <a:avLst/>
            </a:prstGeom>
            <a:solidFill>
              <a:schemeClr val="accent2"/>
            </a:solidFill>
            <a:ln w="38100"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51" name="Oval 150">
              <a:extLst>
                <a:ext uri="{FF2B5EF4-FFF2-40B4-BE49-F238E27FC236}">
                  <a16:creationId xmlns:a16="http://schemas.microsoft.com/office/drawing/2014/main" id="{F011311F-B865-482D-A34D-1F1F8A38C4EC}"/>
                </a:ext>
              </a:extLst>
            </p:cNvPr>
            <p:cNvSpPr>
              <a:spLocks noChangeAspect="1"/>
            </p:cNvSpPr>
            <p:nvPr/>
          </p:nvSpPr>
          <p:spPr bwMode="auto">
            <a:xfrm>
              <a:off x="1625362" y="2303781"/>
              <a:ext cx="130969" cy="127000"/>
            </a:xfrm>
            <a:prstGeom prst="ellipse">
              <a:avLst/>
            </a:prstGeom>
            <a:solidFill>
              <a:schemeClr val="accent2"/>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52" name="Oval 151">
              <a:extLst>
                <a:ext uri="{FF2B5EF4-FFF2-40B4-BE49-F238E27FC236}">
                  <a16:creationId xmlns:a16="http://schemas.microsoft.com/office/drawing/2014/main" id="{FF21E7F9-C578-4248-AF2D-F7D04ED3E571}"/>
                </a:ext>
              </a:extLst>
            </p:cNvPr>
            <p:cNvSpPr>
              <a:spLocks noChangeAspect="1"/>
            </p:cNvSpPr>
            <p:nvPr/>
          </p:nvSpPr>
          <p:spPr bwMode="auto">
            <a:xfrm>
              <a:off x="2321275" y="338597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53" name="Oval 152">
              <a:extLst>
                <a:ext uri="{FF2B5EF4-FFF2-40B4-BE49-F238E27FC236}">
                  <a16:creationId xmlns:a16="http://schemas.microsoft.com/office/drawing/2014/main" id="{9EF69D69-DF3E-44B3-B5ED-3A814F0975CA}"/>
                </a:ext>
              </a:extLst>
            </p:cNvPr>
            <p:cNvSpPr>
              <a:spLocks noChangeAspect="1"/>
            </p:cNvSpPr>
            <p:nvPr/>
          </p:nvSpPr>
          <p:spPr bwMode="auto">
            <a:xfrm>
              <a:off x="2286033" y="3124430"/>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54" name="Oval 153">
              <a:extLst>
                <a:ext uri="{FF2B5EF4-FFF2-40B4-BE49-F238E27FC236}">
                  <a16:creationId xmlns:a16="http://schemas.microsoft.com/office/drawing/2014/main" id="{D2249F3A-4A61-419B-B36A-AE69E952657F}"/>
                </a:ext>
              </a:extLst>
            </p:cNvPr>
            <p:cNvSpPr>
              <a:spLocks noChangeAspect="1"/>
            </p:cNvSpPr>
            <p:nvPr/>
          </p:nvSpPr>
          <p:spPr bwMode="auto">
            <a:xfrm>
              <a:off x="4072301" y="358775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55" name="Oval 154">
              <a:extLst>
                <a:ext uri="{FF2B5EF4-FFF2-40B4-BE49-F238E27FC236}">
                  <a16:creationId xmlns:a16="http://schemas.microsoft.com/office/drawing/2014/main" id="{D97D3B7D-17B2-46CC-A9AB-630E73756E65}"/>
                </a:ext>
              </a:extLst>
            </p:cNvPr>
            <p:cNvSpPr>
              <a:spLocks noChangeAspect="1"/>
            </p:cNvSpPr>
            <p:nvPr/>
          </p:nvSpPr>
          <p:spPr bwMode="auto">
            <a:xfrm>
              <a:off x="3474574" y="3625852"/>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56" name="Oval 155">
              <a:extLst>
                <a:ext uri="{FF2B5EF4-FFF2-40B4-BE49-F238E27FC236}">
                  <a16:creationId xmlns:a16="http://schemas.microsoft.com/office/drawing/2014/main" id="{A8ABBBC6-1E87-450A-B047-B7053675165E}"/>
                </a:ext>
              </a:extLst>
            </p:cNvPr>
            <p:cNvSpPr>
              <a:spLocks noChangeAspect="1"/>
            </p:cNvSpPr>
            <p:nvPr/>
          </p:nvSpPr>
          <p:spPr bwMode="auto">
            <a:xfrm>
              <a:off x="2694714" y="4460875"/>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endParaRPr lang="en-US" sz="1600" kern="0" dirty="0">
                <a:solidFill>
                  <a:srgbClr val="FFFFFF"/>
                </a:solidFill>
                <a:latin typeface="Arial Narrow"/>
                <a:cs typeface="Arial Narrow"/>
              </a:endParaRPr>
            </a:p>
          </p:txBody>
        </p:sp>
        <p:sp>
          <p:nvSpPr>
            <p:cNvPr id="157" name="Oval 156">
              <a:extLst>
                <a:ext uri="{FF2B5EF4-FFF2-40B4-BE49-F238E27FC236}">
                  <a16:creationId xmlns:a16="http://schemas.microsoft.com/office/drawing/2014/main" id="{1EE6A6F7-A93E-4981-907E-BD90D16877BC}"/>
                </a:ext>
              </a:extLst>
            </p:cNvPr>
            <p:cNvSpPr>
              <a:spLocks noChangeAspect="1"/>
            </p:cNvSpPr>
            <p:nvPr/>
          </p:nvSpPr>
          <p:spPr bwMode="auto">
            <a:xfrm>
              <a:off x="3810000" y="407670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58" name="Oval 157">
              <a:extLst>
                <a:ext uri="{FF2B5EF4-FFF2-40B4-BE49-F238E27FC236}">
                  <a16:creationId xmlns:a16="http://schemas.microsoft.com/office/drawing/2014/main" id="{92136B76-8815-4669-B0EE-BD3921B063DC}"/>
                </a:ext>
              </a:extLst>
            </p:cNvPr>
            <p:cNvSpPr>
              <a:spLocks noChangeAspect="1"/>
            </p:cNvSpPr>
            <p:nvPr/>
          </p:nvSpPr>
          <p:spPr bwMode="auto">
            <a:xfrm>
              <a:off x="3343605" y="321885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59" name="Oval 158">
              <a:extLst>
                <a:ext uri="{FF2B5EF4-FFF2-40B4-BE49-F238E27FC236}">
                  <a16:creationId xmlns:a16="http://schemas.microsoft.com/office/drawing/2014/main" id="{B88C7A61-C596-4179-91C3-515C8BC9A88F}"/>
                </a:ext>
              </a:extLst>
            </p:cNvPr>
            <p:cNvSpPr>
              <a:spLocks noChangeAspect="1"/>
            </p:cNvSpPr>
            <p:nvPr/>
          </p:nvSpPr>
          <p:spPr bwMode="auto">
            <a:xfrm>
              <a:off x="2471340" y="2693388"/>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60" name="Oval 159">
              <a:extLst>
                <a:ext uri="{FF2B5EF4-FFF2-40B4-BE49-F238E27FC236}">
                  <a16:creationId xmlns:a16="http://schemas.microsoft.com/office/drawing/2014/main" id="{AC0EE40D-5878-4DA6-AD10-DCF3BEA33D3C}"/>
                </a:ext>
              </a:extLst>
            </p:cNvPr>
            <p:cNvSpPr>
              <a:spLocks noChangeAspect="1"/>
            </p:cNvSpPr>
            <p:nvPr/>
          </p:nvSpPr>
          <p:spPr bwMode="auto">
            <a:xfrm>
              <a:off x="5867400" y="1879601"/>
              <a:ext cx="130969" cy="127000"/>
            </a:xfrm>
            <a:prstGeom prst="ellipse">
              <a:avLst/>
            </a:prstGeom>
            <a:solidFill>
              <a:schemeClr val="tx2">
                <a:lumMod val="60000"/>
                <a:lumOff val="40000"/>
              </a:schemeClr>
            </a:solidFill>
            <a:ln w="38100"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61" name="Oval 160">
              <a:extLst>
                <a:ext uri="{FF2B5EF4-FFF2-40B4-BE49-F238E27FC236}">
                  <a16:creationId xmlns:a16="http://schemas.microsoft.com/office/drawing/2014/main" id="{C488B7D4-6845-405F-B2CC-D2F8F1C9CA52}"/>
                </a:ext>
              </a:extLst>
            </p:cNvPr>
            <p:cNvSpPr>
              <a:spLocks noChangeAspect="1"/>
            </p:cNvSpPr>
            <p:nvPr/>
          </p:nvSpPr>
          <p:spPr bwMode="auto">
            <a:xfrm>
              <a:off x="5998369" y="1499017"/>
              <a:ext cx="130969" cy="127000"/>
            </a:xfrm>
            <a:prstGeom prst="ellipse">
              <a:avLst/>
            </a:prstGeom>
            <a:solidFill>
              <a:schemeClr val="tx2">
                <a:lumMod val="60000"/>
                <a:lumOff val="4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62" name="Oval 161">
              <a:extLst>
                <a:ext uri="{FF2B5EF4-FFF2-40B4-BE49-F238E27FC236}">
                  <a16:creationId xmlns:a16="http://schemas.microsoft.com/office/drawing/2014/main" id="{6BB8D7FE-2F37-47AD-8857-51C1887A9A02}"/>
                </a:ext>
              </a:extLst>
            </p:cNvPr>
            <p:cNvSpPr>
              <a:spLocks noChangeAspect="1"/>
            </p:cNvSpPr>
            <p:nvPr/>
          </p:nvSpPr>
          <p:spPr bwMode="auto">
            <a:xfrm>
              <a:off x="5359797" y="1866901"/>
              <a:ext cx="130969" cy="127000"/>
            </a:xfrm>
            <a:prstGeom prst="ellipse">
              <a:avLst/>
            </a:prstGeom>
            <a:solidFill>
              <a:schemeClr val="tx2">
                <a:lumMod val="60000"/>
                <a:lumOff val="4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endParaRPr lang="en-US" sz="1600" kern="0" dirty="0">
                <a:solidFill>
                  <a:srgbClr val="FFFFFF"/>
                </a:solidFill>
                <a:latin typeface="Arial Narrow"/>
                <a:cs typeface="Arial Narrow"/>
              </a:endParaRPr>
            </a:p>
          </p:txBody>
        </p:sp>
        <p:sp>
          <p:nvSpPr>
            <p:cNvPr id="163" name="Oval 162">
              <a:extLst>
                <a:ext uri="{FF2B5EF4-FFF2-40B4-BE49-F238E27FC236}">
                  <a16:creationId xmlns:a16="http://schemas.microsoft.com/office/drawing/2014/main" id="{8B18B86C-56DF-4C3A-B09A-37EE14BF0EC5}"/>
                </a:ext>
              </a:extLst>
            </p:cNvPr>
            <p:cNvSpPr>
              <a:spLocks noChangeAspect="1"/>
            </p:cNvSpPr>
            <p:nvPr/>
          </p:nvSpPr>
          <p:spPr bwMode="auto">
            <a:xfrm>
              <a:off x="4598987" y="2584866"/>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64" name="Oval 163">
              <a:extLst>
                <a:ext uri="{FF2B5EF4-FFF2-40B4-BE49-F238E27FC236}">
                  <a16:creationId xmlns:a16="http://schemas.microsoft.com/office/drawing/2014/main" id="{41D4C046-0DED-4E58-A639-3DED2EAD6769}"/>
                </a:ext>
              </a:extLst>
            </p:cNvPr>
            <p:cNvSpPr>
              <a:spLocks noChangeAspect="1"/>
            </p:cNvSpPr>
            <p:nvPr/>
          </p:nvSpPr>
          <p:spPr bwMode="auto">
            <a:xfrm>
              <a:off x="3864766" y="3023846"/>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65" name="Oval 164">
              <a:extLst>
                <a:ext uri="{FF2B5EF4-FFF2-40B4-BE49-F238E27FC236}">
                  <a16:creationId xmlns:a16="http://schemas.microsoft.com/office/drawing/2014/main" id="{C5DC4BC8-7ED7-47EC-870A-EAB1DCA1E501}"/>
                </a:ext>
              </a:extLst>
            </p:cNvPr>
            <p:cNvSpPr>
              <a:spLocks noChangeAspect="1"/>
            </p:cNvSpPr>
            <p:nvPr/>
          </p:nvSpPr>
          <p:spPr bwMode="auto">
            <a:xfrm>
              <a:off x="4462827" y="345699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66" name="Oval 165">
              <a:extLst>
                <a:ext uri="{FF2B5EF4-FFF2-40B4-BE49-F238E27FC236}">
                  <a16:creationId xmlns:a16="http://schemas.microsoft.com/office/drawing/2014/main" id="{AC2B9205-B131-446A-A58B-E807CF3D8872}"/>
                </a:ext>
              </a:extLst>
            </p:cNvPr>
            <p:cNvSpPr>
              <a:spLocks noChangeAspect="1"/>
            </p:cNvSpPr>
            <p:nvPr/>
          </p:nvSpPr>
          <p:spPr bwMode="auto">
            <a:xfrm>
              <a:off x="4615227" y="360939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67" name="Oval 166">
              <a:extLst>
                <a:ext uri="{FF2B5EF4-FFF2-40B4-BE49-F238E27FC236}">
                  <a16:creationId xmlns:a16="http://schemas.microsoft.com/office/drawing/2014/main" id="{D5C1BAF0-ABBC-4300-85F8-4BCA714DB6B1}"/>
                </a:ext>
              </a:extLst>
            </p:cNvPr>
            <p:cNvSpPr>
              <a:spLocks noChangeAspect="1"/>
            </p:cNvSpPr>
            <p:nvPr/>
          </p:nvSpPr>
          <p:spPr bwMode="auto">
            <a:xfrm>
              <a:off x="3212636" y="426720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68" name="Oval 167">
              <a:extLst>
                <a:ext uri="{FF2B5EF4-FFF2-40B4-BE49-F238E27FC236}">
                  <a16:creationId xmlns:a16="http://schemas.microsoft.com/office/drawing/2014/main" id="{62D41625-54AF-4E22-BD83-10E18A6EC76B}"/>
                </a:ext>
              </a:extLst>
            </p:cNvPr>
            <p:cNvSpPr>
              <a:spLocks noChangeAspect="1"/>
            </p:cNvSpPr>
            <p:nvPr/>
          </p:nvSpPr>
          <p:spPr bwMode="auto">
            <a:xfrm>
              <a:off x="3081667" y="223520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69" name="Oval 168">
              <a:extLst>
                <a:ext uri="{FF2B5EF4-FFF2-40B4-BE49-F238E27FC236}">
                  <a16:creationId xmlns:a16="http://schemas.microsoft.com/office/drawing/2014/main" id="{A4048A06-7D7E-446A-9E50-1B3E9525FC79}"/>
                </a:ext>
              </a:extLst>
            </p:cNvPr>
            <p:cNvSpPr>
              <a:spLocks noChangeAspect="1"/>
            </p:cNvSpPr>
            <p:nvPr/>
          </p:nvSpPr>
          <p:spPr bwMode="auto">
            <a:xfrm>
              <a:off x="5230052" y="2374900"/>
              <a:ext cx="130969" cy="127000"/>
            </a:xfrm>
            <a:prstGeom prst="ellipse">
              <a:avLst/>
            </a:prstGeom>
            <a:solidFill>
              <a:schemeClr val="tx2">
                <a:lumMod val="60000"/>
                <a:lumOff val="4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70" name="Oval 169">
              <a:extLst>
                <a:ext uri="{FF2B5EF4-FFF2-40B4-BE49-F238E27FC236}">
                  <a16:creationId xmlns:a16="http://schemas.microsoft.com/office/drawing/2014/main" id="{1A94B70F-1873-4399-BC45-C3AC368F969C}"/>
                </a:ext>
              </a:extLst>
            </p:cNvPr>
            <p:cNvSpPr>
              <a:spLocks noChangeAspect="1"/>
            </p:cNvSpPr>
            <p:nvPr/>
          </p:nvSpPr>
          <p:spPr bwMode="auto">
            <a:xfrm>
              <a:off x="4268754" y="3074385"/>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71" name="Oval 170">
              <a:extLst>
                <a:ext uri="{FF2B5EF4-FFF2-40B4-BE49-F238E27FC236}">
                  <a16:creationId xmlns:a16="http://schemas.microsoft.com/office/drawing/2014/main" id="{EC97172E-3DA7-4303-BD86-B00A6E3389EA}"/>
                </a:ext>
              </a:extLst>
            </p:cNvPr>
            <p:cNvSpPr>
              <a:spLocks noChangeAspect="1"/>
            </p:cNvSpPr>
            <p:nvPr/>
          </p:nvSpPr>
          <p:spPr bwMode="auto">
            <a:xfrm>
              <a:off x="3307456" y="377387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72" name="Oval 171">
              <a:extLst>
                <a:ext uri="{FF2B5EF4-FFF2-40B4-BE49-F238E27FC236}">
                  <a16:creationId xmlns:a16="http://schemas.microsoft.com/office/drawing/2014/main" id="{4F1EEC16-91CF-4277-9EC3-C5893232E205}"/>
                </a:ext>
              </a:extLst>
            </p:cNvPr>
            <p:cNvSpPr>
              <a:spLocks noChangeAspect="1"/>
            </p:cNvSpPr>
            <p:nvPr/>
          </p:nvSpPr>
          <p:spPr bwMode="auto">
            <a:xfrm>
              <a:off x="4203269" y="379927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73" name="Oval 172">
              <a:extLst>
                <a:ext uri="{FF2B5EF4-FFF2-40B4-BE49-F238E27FC236}">
                  <a16:creationId xmlns:a16="http://schemas.microsoft.com/office/drawing/2014/main" id="{0FB7FDE9-26B3-43EB-8EE3-1C9158A11F5F}"/>
                </a:ext>
              </a:extLst>
            </p:cNvPr>
            <p:cNvSpPr>
              <a:spLocks noChangeAspect="1"/>
            </p:cNvSpPr>
            <p:nvPr/>
          </p:nvSpPr>
          <p:spPr bwMode="auto">
            <a:xfrm>
              <a:off x="4035790" y="3105565"/>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74" name="Oval 173">
              <a:extLst>
                <a:ext uri="{FF2B5EF4-FFF2-40B4-BE49-F238E27FC236}">
                  <a16:creationId xmlns:a16="http://schemas.microsoft.com/office/drawing/2014/main" id="{1F2065D3-5BCE-4791-815A-7842BEA90E9B}"/>
                </a:ext>
              </a:extLst>
            </p:cNvPr>
            <p:cNvSpPr>
              <a:spLocks noChangeAspect="1"/>
            </p:cNvSpPr>
            <p:nvPr/>
          </p:nvSpPr>
          <p:spPr bwMode="auto">
            <a:xfrm>
              <a:off x="3570684" y="2584867"/>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75" name="Oval 174">
              <a:extLst>
                <a:ext uri="{FF2B5EF4-FFF2-40B4-BE49-F238E27FC236}">
                  <a16:creationId xmlns:a16="http://schemas.microsoft.com/office/drawing/2014/main" id="{1C7559FE-CBC9-48EC-BEE1-9DB1B726CC13}"/>
                </a:ext>
              </a:extLst>
            </p:cNvPr>
            <p:cNvSpPr>
              <a:spLocks noChangeAspect="1"/>
            </p:cNvSpPr>
            <p:nvPr/>
          </p:nvSpPr>
          <p:spPr bwMode="auto">
            <a:xfrm>
              <a:off x="4387750" y="2831948"/>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76" name="Oval 175">
              <a:extLst>
                <a:ext uri="{FF2B5EF4-FFF2-40B4-BE49-F238E27FC236}">
                  <a16:creationId xmlns:a16="http://schemas.microsoft.com/office/drawing/2014/main" id="{A1855A94-72D9-4911-B6AD-DA4F9E1489FC}"/>
                </a:ext>
              </a:extLst>
            </p:cNvPr>
            <p:cNvSpPr>
              <a:spLocks noChangeAspect="1"/>
            </p:cNvSpPr>
            <p:nvPr/>
          </p:nvSpPr>
          <p:spPr bwMode="auto">
            <a:xfrm>
              <a:off x="3904821" y="3387840"/>
              <a:ext cx="130969" cy="127000"/>
            </a:xfrm>
            <a:prstGeom prst="ellipse">
              <a:avLst/>
            </a:prstGeom>
            <a:solidFill>
              <a:schemeClr val="bg2">
                <a:lumMod val="50000"/>
              </a:schemeClr>
            </a:solidFill>
            <a:ln w="38100"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77" name="Oval 176">
              <a:extLst>
                <a:ext uri="{FF2B5EF4-FFF2-40B4-BE49-F238E27FC236}">
                  <a16:creationId xmlns:a16="http://schemas.microsoft.com/office/drawing/2014/main" id="{1F47F7E6-E585-465A-B72D-156E90FD3C9D}"/>
                </a:ext>
              </a:extLst>
            </p:cNvPr>
            <p:cNvSpPr>
              <a:spLocks noChangeAspect="1"/>
            </p:cNvSpPr>
            <p:nvPr/>
          </p:nvSpPr>
          <p:spPr bwMode="auto">
            <a:xfrm>
              <a:off x="3737341" y="3187930"/>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78" name="Oval 177">
              <a:extLst>
                <a:ext uri="{FF2B5EF4-FFF2-40B4-BE49-F238E27FC236}">
                  <a16:creationId xmlns:a16="http://schemas.microsoft.com/office/drawing/2014/main" id="{B90ADC20-0DB8-4843-BE9A-C449777EFC8C}"/>
                </a:ext>
              </a:extLst>
            </p:cNvPr>
            <p:cNvSpPr>
              <a:spLocks noChangeAspect="1"/>
            </p:cNvSpPr>
            <p:nvPr/>
          </p:nvSpPr>
          <p:spPr bwMode="auto">
            <a:xfrm>
              <a:off x="3985022" y="3006785"/>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79" name="Oval 178">
              <a:extLst>
                <a:ext uri="{FF2B5EF4-FFF2-40B4-BE49-F238E27FC236}">
                  <a16:creationId xmlns:a16="http://schemas.microsoft.com/office/drawing/2014/main" id="{12CA095D-DC6F-4A4E-A1C2-5AF407C7752C}"/>
                </a:ext>
              </a:extLst>
            </p:cNvPr>
            <p:cNvSpPr>
              <a:spLocks noChangeAspect="1"/>
            </p:cNvSpPr>
            <p:nvPr/>
          </p:nvSpPr>
          <p:spPr bwMode="auto">
            <a:xfrm>
              <a:off x="4399723" y="3190468"/>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80" name="Oval 179">
              <a:extLst>
                <a:ext uri="{FF2B5EF4-FFF2-40B4-BE49-F238E27FC236}">
                  <a16:creationId xmlns:a16="http://schemas.microsoft.com/office/drawing/2014/main" id="{969AFFF9-0726-472F-BD55-E94C3C858E7A}"/>
                </a:ext>
              </a:extLst>
            </p:cNvPr>
            <p:cNvSpPr>
              <a:spLocks noChangeAspect="1"/>
            </p:cNvSpPr>
            <p:nvPr/>
          </p:nvSpPr>
          <p:spPr bwMode="auto">
            <a:xfrm>
              <a:off x="3767171" y="3595103"/>
              <a:ext cx="130969" cy="127000"/>
            </a:xfrm>
            <a:prstGeom prst="ellipse">
              <a:avLst/>
            </a:prstGeom>
            <a:solidFill>
              <a:schemeClr val="bg2">
                <a:lumMod val="5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81" name="Oval 180">
              <a:extLst>
                <a:ext uri="{FF2B5EF4-FFF2-40B4-BE49-F238E27FC236}">
                  <a16:creationId xmlns:a16="http://schemas.microsoft.com/office/drawing/2014/main" id="{75602A62-CD9A-419F-A47B-ED5ADC472325}"/>
                </a:ext>
              </a:extLst>
            </p:cNvPr>
            <p:cNvSpPr>
              <a:spLocks noChangeAspect="1"/>
            </p:cNvSpPr>
            <p:nvPr/>
          </p:nvSpPr>
          <p:spPr bwMode="auto">
            <a:xfrm>
              <a:off x="2601674" y="3017175"/>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82" name="Oval 181">
              <a:extLst>
                <a:ext uri="{FF2B5EF4-FFF2-40B4-BE49-F238E27FC236}">
                  <a16:creationId xmlns:a16="http://schemas.microsoft.com/office/drawing/2014/main" id="{36D7472C-7A11-477E-9334-AE27FA88AF3C}"/>
                </a:ext>
              </a:extLst>
            </p:cNvPr>
            <p:cNvSpPr>
              <a:spLocks noChangeAspect="1"/>
            </p:cNvSpPr>
            <p:nvPr/>
          </p:nvSpPr>
          <p:spPr bwMode="auto">
            <a:xfrm>
              <a:off x="2950698" y="2711866"/>
              <a:ext cx="130969" cy="127000"/>
            </a:xfrm>
            <a:prstGeom prst="ellipse">
              <a:avLst/>
            </a:prstGeom>
            <a:solidFill>
              <a:srgbClr val="FFFFFF">
                <a:lumMod val="75000"/>
              </a:srgbClr>
            </a:solidFill>
            <a:ln w="38100"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83" name="Oval 182">
              <a:extLst>
                <a:ext uri="{FF2B5EF4-FFF2-40B4-BE49-F238E27FC236}">
                  <a16:creationId xmlns:a16="http://schemas.microsoft.com/office/drawing/2014/main" id="{546989BF-2CCF-4FD3-85DD-A158291599ED}"/>
                </a:ext>
              </a:extLst>
            </p:cNvPr>
            <p:cNvSpPr>
              <a:spLocks noChangeAspect="1"/>
            </p:cNvSpPr>
            <p:nvPr/>
          </p:nvSpPr>
          <p:spPr bwMode="auto">
            <a:xfrm>
              <a:off x="3610538" y="2235201"/>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84" name="Oval 183">
              <a:extLst>
                <a:ext uri="{FF2B5EF4-FFF2-40B4-BE49-F238E27FC236}">
                  <a16:creationId xmlns:a16="http://schemas.microsoft.com/office/drawing/2014/main" id="{17A82DFF-B961-4FEE-A6F6-403CF20F3204}"/>
                </a:ext>
              </a:extLst>
            </p:cNvPr>
            <p:cNvSpPr>
              <a:spLocks noChangeAspect="1"/>
            </p:cNvSpPr>
            <p:nvPr/>
          </p:nvSpPr>
          <p:spPr bwMode="auto">
            <a:xfrm>
              <a:off x="1882378" y="1701801"/>
              <a:ext cx="130969" cy="127000"/>
            </a:xfrm>
            <a:prstGeom prst="ellipse">
              <a:avLst/>
            </a:prstGeom>
            <a:solidFill>
              <a:schemeClr val="accent2"/>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85" name="Oval 184">
              <a:extLst>
                <a:ext uri="{FF2B5EF4-FFF2-40B4-BE49-F238E27FC236}">
                  <a16:creationId xmlns:a16="http://schemas.microsoft.com/office/drawing/2014/main" id="{C83530EF-0BAA-4C6B-B614-985598086D24}"/>
                </a:ext>
              </a:extLst>
            </p:cNvPr>
            <p:cNvSpPr>
              <a:spLocks noChangeAspect="1"/>
            </p:cNvSpPr>
            <p:nvPr/>
          </p:nvSpPr>
          <p:spPr bwMode="auto">
            <a:xfrm>
              <a:off x="2207816" y="1802134"/>
              <a:ext cx="130969" cy="127000"/>
            </a:xfrm>
            <a:prstGeom prst="ellipse">
              <a:avLst/>
            </a:prstGeom>
            <a:solidFill>
              <a:schemeClr val="accent2"/>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86" name="Oval 185">
              <a:extLst>
                <a:ext uri="{FF2B5EF4-FFF2-40B4-BE49-F238E27FC236}">
                  <a16:creationId xmlns:a16="http://schemas.microsoft.com/office/drawing/2014/main" id="{11CB60CC-6835-4667-B8C9-A572EE2BB2E3}"/>
                </a:ext>
              </a:extLst>
            </p:cNvPr>
            <p:cNvSpPr>
              <a:spLocks noChangeAspect="1"/>
            </p:cNvSpPr>
            <p:nvPr/>
          </p:nvSpPr>
          <p:spPr bwMode="auto">
            <a:xfrm>
              <a:off x="3847861" y="1962152"/>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87" name="Oval 186">
              <a:extLst>
                <a:ext uri="{FF2B5EF4-FFF2-40B4-BE49-F238E27FC236}">
                  <a16:creationId xmlns:a16="http://schemas.microsoft.com/office/drawing/2014/main" id="{E63778A8-0C0A-4BAE-BECA-1294B7BB5D1F}"/>
                </a:ext>
              </a:extLst>
            </p:cNvPr>
            <p:cNvSpPr>
              <a:spLocks noChangeAspect="1"/>
            </p:cNvSpPr>
            <p:nvPr/>
          </p:nvSpPr>
          <p:spPr bwMode="auto">
            <a:xfrm>
              <a:off x="3412038" y="2026605"/>
              <a:ext cx="130969" cy="127000"/>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88" name="Oval 187">
              <a:extLst>
                <a:ext uri="{FF2B5EF4-FFF2-40B4-BE49-F238E27FC236}">
                  <a16:creationId xmlns:a16="http://schemas.microsoft.com/office/drawing/2014/main" id="{A613EE96-DA46-4AC2-A563-DD28C026D562}"/>
                </a:ext>
              </a:extLst>
            </p:cNvPr>
            <p:cNvSpPr>
              <a:spLocks noChangeAspect="1"/>
            </p:cNvSpPr>
            <p:nvPr/>
          </p:nvSpPr>
          <p:spPr bwMode="auto">
            <a:xfrm>
              <a:off x="5544866" y="2153605"/>
              <a:ext cx="130969" cy="127000"/>
            </a:xfrm>
            <a:prstGeom prst="ellipse">
              <a:avLst/>
            </a:prstGeom>
            <a:solidFill>
              <a:schemeClr val="tx2">
                <a:lumMod val="60000"/>
                <a:lumOff val="4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89" name="Oval 188">
              <a:extLst>
                <a:ext uri="{FF2B5EF4-FFF2-40B4-BE49-F238E27FC236}">
                  <a16:creationId xmlns:a16="http://schemas.microsoft.com/office/drawing/2014/main" id="{1EAA48BE-CBC1-464C-8F0C-37C312BCCBC2}"/>
                </a:ext>
              </a:extLst>
            </p:cNvPr>
            <p:cNvSpPr>
              <a:spLocks noChangeAspect="1"/>
            </p:cNvSpPr>
            <p:nvPr/>
          </p:nvSpPr>
          <p:spPr bwMode="auto">
            <a:xfrm>
              <a:off x="1444465" y="4394200"/>
              <a:ext cx="130969" cy="127000"/>
            </a:xfrm>
            <a:prstGeom prst="ellipse">
              <a:avLst/>
            </a:prstGeom>
            <a:solidFill>
              <a:srgbClr val="00B050"/>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90" name="Oval 189">
              <a:extLst>
                <a:ext uri="{FF2B5EF4-FFF2-40B4-BE49-F238E27FC236}">
                  <a16:creationId xmlns:a16="http://schemas.microsoft.com/office/drawing/2014/main" id="{1EF8121A-869F-4A95-B83E-2EE751B83156}"/>
                </a:ext>
              </a:extLst>
            </p:cNvPr>
            <p:cNvSpPr>
              <a:spLocks noChangeAspect="1"/>
            </p:cNvSpPr>
            <p:nvPr/>
          </p:nvSpPr>
          <p:spPr bwMode="auto">
            <a:xfrm>
              <a:off x="1729978" y="4203700"/>
              <a:ext cx="130969" cy="127000"/>
            </a:xfrm>
            <a:prstGeom prst="ellipse">
              <a:avLst/>
            </a:prstGeom>
            <a:solidFill>
              <a:srgbClr val="00B050"/>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91" name="Oval 190">
              <a:extLst>
                <a:ext uri="{FF2B5EF4-FFF2-40B4-BE49-F238E27FC236}">
                  <a16:creationId xmlns:a16="http://schemas.microsoft.com/office/drawing/2014/main" id="{19F6B812-B85E-4276-B5F2-143A128D7312}"/>
                </a:ext>
              </a:extLst>
            </p:cNvPr>
            <p:cNvSpPr>
              <a:spLocks noChangeAspect="1"/>
            </p:cNvSpPr>
            <p:nvPr/>
          </p:nvSpPr>
          <p:spPr bwMode="auto">
            <a:xfrm>
              <a:off x="1485344" y="4140200"/>
              <a:ext cx="130969" cy="127000"/>
            </a:xfrm>
            <a:prstGeom prst="ellipse">
              <a:avLst/>
            </a:prstGeom>
            <a:solidFill>
              <a:srgbClr val="00B050"/>
            </a:solidFill>
            <a:ln w="38100"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92" name="Oval 191">
              <a:extLst>
                <a:ext uri="{FF2B5EF4-FFF2-40B4-BE49-F238E27FC236}">
                  <a16:creationId xmlns:a16="http://schemas.microsoft.com/office/drawing/2014/main" id="{E247E762-34AF-4E47-89E6-65ECB59A28E6}"/>
                </a:ext>
              </a:extLst>
            </p:cNvPr>
            <p:cNvSpPr>
              <a:spLocks noChangeAspect="1"/>
            </p:cNvSpPr>
            <p:nvPr/>
          </p:nvSpPr>
          <p:spPr bwMode="auto">
            <a:xfrm>
              <a:off x="1630600" y="5400128"/>
              <a:ext cx="130969" cy="127000"/>
            </a:xfrm>
            <a:prstGeom prst="ellipse">
              <a:avLst/>
            </a:prstGeom>
            <a:solidFill>
              <a:srgbClr val="00B050"/>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93" name="Oval 192">
              <a:extLst>
                <a:ext uri="{FF2B5EF4-FFF2-40B4-BE49-F238E27FC236}">
                  <a16:creationId xmlns:a16="http://schemas.microsoft.com/office/drawing/2014/main" id="{3CEE3DF8-D6BD-4884-ADCE-9026D4B9F7D7}"/>
                </a:ext>
              </a:extLst>
            </p:cNvPr>
            <p:cNvSpPr>
              <a:spLocks noChangeAspect="1"/>
            </p:cNvSpPr>
            <p:nvPr/>
          </p:nvSpPr>
          <p:spPr bwMode="auto">
            <a:xfrm>
              <a:off x="6019800" y="2032001"/>
              <a:ext cx="130969" cy="127000"/>
            </a:xfrm>
            <a:prstGeom prst="ellipse">
              <a:avLst/>
            </a:prstGeom>
            <a:solidFill>
              <a:schemeClr val="tx2">
                <a:lumMod val="60000"/>
                <a:lumOff val="40000"/>
              </a:scheme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99" name="Multiply 3">
              <a:extLst>
                <a:ext uri="{FF2B5EF4-FFF2-40B4-BE49-F238E27FC236}">
                  <a16:creationId xmlns:a16="http://schemas.microsoft.com/office/drawing/2014/main" id="{871288EE-5C98-4E18-AF7F-9ACACA510886}"/>
                </a:ext>
              </a:extLst>
            </p:cNvPr>
            <p:cNvSpPr/>
            <p:nvPr/>
          </p:nvSpPr>
          <p:spPr>
            <a:xfrm>
              <a:off x="5675835" y="1889603"/>
              <a:ext cx="152400" cy="208596"/>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ultiply 128">
              <a:extLst>
                <a:ext uri="{FF2B5EF4-FFF2-40B4-BE49-F238E27FC236}">
                  <a16:creationId xmlns:a16="http://schemas.microsoft.com/office/drawing/2014/main" id="{586D63C6-C828-4B1B-90AA-31EEB8C145C1}"/>
                </a:ext>
              </a:extLst>
            </p:cNvPr>
            <p:cNvSpPr/>
            <p:nvPr/>
          </p:nvSpPr>
          <p:spPr>
            <a:xfrm>
              <a:off x="3978830" y="3316167"/>
              <a:ext cx="152399" cy="208595"/>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Arrow Connector 203">
              <a:extLst>
                <a:ext uri="{FF2B5EF4-FFF2-40B4-BE49-F238E27FC236}">
                  <a16:creationId xmlns:a16="http://schemas.microsoft.com/office/drawing/2014/main" id="{C89A3C0B-BFA5-4697-9550-788138C36A70}"/>
                </a:ext>
              </a:extLst>
            </p:cNvPr>
            <p:cNvCxnSpPr>
              <a:cxnSpLocks/>
              <a:stCxn id="205" idx="1"/>
            </p:cNvCxnSpPr>
            <p:nvPr/>
          </p:nvCxnSpPr>
          <p:spPr>
            <a:xfrm flipH="1">
              <a:off x="4160328" y="3427293"/>
              <a:ext cx="798836" cy="18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667DED5D-587A-4CF8-800E-B44985EC26B1}"/>
                </a:ext>
              </a:extLst>
            </p:cNvPr>
            <p:cNvSpPr txBox="1"/>
            <p:nvPr/>
          </p:nvSpPr>
          <p:spPr>
            <a:xfrm>
              <a:off x="4959164" y="3242321"/>
              <a:ext cx="895670" cy="369944"/>
            </a:xfrm>
            <a:prstGeom prst="rect">
              <a:avLst/>
            </a:prstGeom>
            <a:noFill/>
          </p:spPr>
          <p:txBody>
            <a:bodyPr wrap="none" rtlCol="0">
              <a:spAutoFit/>
            </a:bodyPr>
            <a:lstStyle/>
            <a:p>
              <a:r>
                <a:rPr lang="en-US" sz="1400" dirty="0"/>
                <a:t>centroid</a:t>
              </a:r>
            </a:p>
          </p:txBody>
        </p:sp>
        <p:cxnSp>
          <p:nvCxnSpPr>
            <p:cNvPr id="206" name="Straight Arrow Connector 205">
              <a:extLst>
                <a:ext uri="{FF2B5EF4-FFF2-40B4-BE49-F238E27FC236}">
                  <a16:creationId xmlns:a16="http://schemas.microsoft.com/office/drawing/2014/main" id="{63ABE60A-8462-4979-A196-7FEAE9FDBB5C}"/>
                </a:ext>
              </a:extLst>
            </p:cNvPr>
            <p:cNvCxnSpPr>
              <a:cxnSpLocks/>
              <a:stCxn id="219" idx="0"/>
            </p:cNvCxnSpPr>
            <p:nvPr/>
          </p:nvCxnSpPr>
          <p:spPr>
            <a:xfrm flipH="1" flipV="1">
              <a:off x="3998180" y="3576737"/>
              <a:ext cx="192039" cy="791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8" name="Multiply 133">
              <a:extLst>
                <a:ext uri="{FF2B5EF4-FFF2-40B4-BE49-F238E27FC236}">
                  <a16:creationId xmlns:a16="http://schemas.microsoft.com/office/drawing/2014/main" id="{1DD3BDBF-057C-4EC8-B3B0-4F638CCC24D2}"/>
                </a:ext>
              </a:extLst>
            </p:cNvPr>
            <p:cNvSpPr/>
            <p:nvPr/>
          </p:nvSpPr>
          <p:spPr>
            <a:xfrm>
              <a:off x="3070951" y="2597661"/>
              <a:ext cx="152400" cy="208596"/>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y 138">
              <a:extLst>
                <a:ext uri="{FF2B5EF4-FFF2-40B4-BE49-F238E27FC236}">
                  <a16:creationId xmlns:a16="http://schemas.microsoft.com/office/drawing/2014/main" id="{B344A03C-9F6E-4886-BB01-90661F84C272}"/>
                </a:ext>
              </a:extLst>
            </p:cNvPr>
            <p:cNvSpPr/>
            <p:nvPr/>
          </p:nvSpPr>
          <p:spPr>
            <a:xfrm>
              <a:off x="1905000" y="1932703"/>
              <a:ext cx="152400" cy="208596"/>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ultiply 141">
              <a:extLst>
                <a:ext uri="{FF2B5EF4-FFF2-40B4-BE49-F238E27FC236}">
                  <a16:creationId xmlns:a16="http://schemas.microsoft.com/office/drawing/2014/main" id="{EA8BE8C2-18C9-43B9-BF33-B9EBC5C4D9F0}"/>
                </a:ext>
              </a:extLst>
            </p:cNvPr>
            <p:cNvSpPr/>
            <p:nvPr/>
          </p:nvSpPr>
          <p:spPr>
            <a:xfrm>
              <a:off x="1690846" y="4796661"/>
              <a:ext cx="152400" cy="208596"/>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5055E6CE-71D5-450C-9BAF-77B78A6310B0}"/>
                </a:ext>
              </a:extLst>
            </p:cNvPr>
            <p:cNvSpPr txBox="1"/>
            <p:nvPr/>
          </p:nvSpPr>
          <p:spPr>
            <a:xfrm>
              <a:off x="3362824" y="4367746"/>
              <a:ext cx="1654790" cy="628904"/>
            </a:xfrm>
            <a:prstGeom prst="rect">
              <a:avLst/>
            </a:prstGeom>
            <a:noFill/>
          </p:spPr>
          <p:txBody>
            <a:bodyPr wrap="square" rtlCol="0">
              <a:spAutoFit/>
            </a:bodyPr>
            <a:lstStyle/>
            <a:p>
              <a:pPr algn="r"/>
              <a:r>
                <a:rPr lang="en-US" sz="1400" dirty="0"/>
                <a:t>representative day</a:t>
              </a:r>
            </a:p>
          </p:txBody>
        </p:sp>
      </p:grpSp>
      <p:sp>
        <p:nvSpPr>
          <p:cNvPr id="220" name="TextBox 219">
            <a:extLst>
              <a:ext uri="{FF2B5EF4-FFF2-40B4-BE49-F238E27FC236}">
                <a16:creationId xmlns:a16="http://schemas.microsoft.com/office/drawing/2014/main" id="{9F85701C-0098-4832-9FDF-19499B738238}"/>
              </a:ext>
            </a:extLst>
          </p:cNvPr>
          <p:cNvSpPr txBox="1"/>
          <p:nvPr/>
        </p:nvSpPr>
        <p:spPr bwMode="auto">
          <a:xfrm>
            <a:off x="8174381" y="1812032"/>
            <a:ext cx="1959658" cy="1754326"/>
          </a:xfrm>
          <a:prstGeom prst="rect">
            <a:avLst/>
          </a:prstGeom>
          <a:noFill/>
        </p:spPr>
        <p:txBody>
          <a:bodyPr wrap="square">
            <a:spAutoFit/>
          </a:bodyPr>
          <a:lstStyle/>
          <a:p>
            <a:pPr algn="ctr">
              <a:defRPr/>
            </a:pPr>
            <a:r>
              <a:rPr lang="en-US" i="1" kern="0" dirty="0">
                <a:solidFill>
                  <a:srgbClr val="000000"/>
                </a:solidFill>
                <a:cs typeface="Arial Narrow"/>
              </a:rPr>
              <a:t>We calculate a centroid for each cluster that is the arithmetic mean performance in the cluster.</a:t>
            </a:r>
          </a:p>
        </p:txBody>
      </p:sp>
      <p:sp>
        <p:nvSpPr>
          <p:cNvPr id="221" name="TextBox 220">
            <a:extLst>
              <a:ext uri="{FF2B5EF4-FFF2-40B4-BE49-F238E27FC236}">
                <a16:creationId xmlns:a16="http://schemas.microsoft.com/office/drawing/2014/main" id="{00B8DDC6-AD33-44C1-9FFE-6ECBACDA881D}"/>
              </a:ext>
            </a:extLst>
          </p:cNvPr>
          <p:cNvSpPr txBox="1"/>
          <p:nvPr/>
        </p:nvSpPr>
        <p:spPr bwMode="auto">
          <a:xfrm>
            <a:off x="8173331" y="3609000"/>
            <a:ext cx="1967223" cy="2031325"/>
          </a:xfrm>
          <a:prstGeom prst="rect">
            <a:avLst/>
          </a:prstGeom>
          <a:noFill/>
        </p:spPr>
        <p:txBody>
          <a:bodyPr wrap="square">
            <a:spAutoFit/>
          </a:bodyPr>
          <a:lstStyle/>
          <a:p>
            <a:pPr algn="ctr">
              <a:defRPr/>
            </a:pPr>
            <a:r>
              <a:rPr lang="en-US" i="1" kern="0" dirty="0">
                <a:solidFill>
                  <a:srgbClr val="000000"/>
                </a:solidFill>
                <a:cs typeface="Arial Narrow"/>
              </a:rPr>
              <a:t>Then, we use relatively simple methods to find an actual day (i.e., representative day) that is closest to the centroid.</a:t>
            </a:r>
          </a:p>
        </p:txBody>
      </p:sp>
      <p:sp>
        <p:nvSpPr>
          <p:cNvPr id="223" name="TextBox 222">
            <a:extLst>
              <a:ext uri="{FF2B5EF4-FFF2-40B4-BE49-F238E27FC236}">
                <a16:creationId xmlns:a16="http://schemas.microsoft.com/office/drawing/2014/main" id="{9C55A7E5-5E09-4135-9865-847D4B4A3897}"/>
              </a:ext>
            </a:extLst>
          </p:cNvPr>
          <p:cNvSpPr txBox="1"/>
          <p:nvPr/>
        </p:nvSpPr>
        <p:spPr>
          <a:xfrm>
            <a:off x="6841428" y="2715299"/>
            <a:ext cx="1600200" cy="307777"/>
          </a:xfrm>
          <a:prstGeom prst="rect">
            <a:avLst/>
          </a:prstGeom>
          <a:noFill/>
        </p:spPr>
        <p:txBody>
          <a:bodyPr wrap="square" rtlCol="0">
            <a:spAutoFit/>
          </a:bodyPr>
          <a:lstStyle/>
          <a:p>
            <a:r>
              <a:rPr lang="en-US" sz="1400" b="1" dirty="0"/>
              <a:t>HIGH DEMAND</a:t>
            </a:r>
          </a:p>
        </p:txBody>
      </p:sp>
      <p:sp>
        <p:nvSpPr>
          <p:cNvPr id="224" name="TextBox 223">
            <a:extLst>
              <a:ext uri="{FF2B5EF4-FFF2-40B4-BE49-F238E27FC236}">
                <a16:creationId xmlns:a16="http://schemas.microsoft.com/office/drawing/2014/main" id="{61AF5FA4-5AB1-43FA-AA2B-F003132A2772}"/>
              </a:ext>
            </a:extLst>
          </p:cNvPr>
          <p:cNvSpPr txBox="1"/>
          <p:nvPr/>
        </p:nvSpPr>
        <p:spPr>
          <a:xfrm>
            <a:off x="4939628" y="2076185"/>
            <a:ext cx="1299010" cy="307777"/>
          </a:xfrm>
          <a:prstGeom prst="rect">
            <a:avLst/>
          </a:prstGeom>
          <a:noFill/>
        </p:spPr>
        <p:txBody>
          <a:bodyPr wrap="none" rtlCol="0">
            <a:spAutoFit/>
          </a:bodyPr>
          <a:lstStyle/>
          <a:p>
            <a:r>
              <a:rPr lang="en-US" sz="1400" b="1" dirty="0"/>
              <a:t>FOG AND RAIN</a:t>
            </a:r>
          </a:p>
        </p:txBody>
      </p:sp>
      <p:sp>
        <p:nvSpPr>
          <p:cNvPr id="225" name="TextBox 224">
            <a:extLst>
              <a:ext uri="{FF2B5EF4-FFF2-40B4-BE49-F238E27FC236}">
                <a16:creationId xmlns:a16="http://schemas.microsoft.com/office/drawing/2014/main" id="{5EC1AB1A-47FE-4CEA-86CD-3170805747E1}"/>
              </a:ext>
            </a:extLst>
          </p:cNvPr>
          <p:cNvSpPr txBox="1"/>
          <p:nvPr/>
        </p:nvSpPr>
        <p:spPr>
          <a:xfrm>
            <a:off x="3918033" y="1809897"/>
            <a:ext cx="986873" cy="307777"/>
          </a:xfrm>
          <a:prstGeom prst="rect">
            <a:avLst/>
          </a:prstGeom>
          <a:noFill/>
        </p:spPr>
        <p:txBody>
          <a:bodyPr wrap="none" rtlCol="0">
            <a:spAutoFit/>
          </a:bodyPr>
          <a:lstStyle/>
          <a:p>
            <a:r>
              <a:rPr lang="en-US" sz="1400" b="1" dirty="0"/>
              <a:t>INCIDENTS</a:t>
            </a:r>
          </a:p>
        </p:txBody>
      </p:sp>
      <p:sp>
        <p:nvSpPr>
          <p:cNvPr id="226" name="TextBox 225">
            <a:extLst>
              <a:ext uri="{FF2B5EF4-FFF2-40B4-BE49-F238E27FC236}">
                <a16:creationId xmlns:a16="http://schemas.microsoft.com/office/drawing/2014/main" id="{E62C9A81-FCC5-4A15-8D7C-F152B5AD6075}"/>
              </a:ext>
            </a:extLst>
          </p:cNvPr>
          <p:cNvSpPr txBox="1"/>
          <p:nvPr/>
        </p:nvSpPr>
        <p:spPr>
          <a:xfrm>
            <a:off x="5840701" y="4031068"/>
            <a:ext cx="1606530" cy="307777"/>
          </a:xfrm>
          <a:prstGeom prst="rect">
            <a:avLst/>
          </a:prstGeom>
          <a:noFill/>
        </p:spPr>
        <p:txBody>
          <a:bodyPr wrap="none" rtlCol="0">
            <a:spAutoFit/>
          </a:bodyPr>
          <a:lstStyle/>
          <a:p>
            <a:r>
              <a:rPr lang="en-US" sz="1400" b="1" dirty="0"/>
              <a:t>MEDIUM DEMAND</a:t>
            </a:r>
          </a:p>
        </p:txBody>
      </p:sp>
      <p:sp>
        <p:nvSpPr>
          <p:cNvPr id="227" name="TextBox 226">
            <a:extLst>
              <a:ext uri="{FF2B5EF4-FFF2-40B4-BE49-F238E27FC236}">
                <a16:creationId xmlns:a16="http://schemas.microsoft.com/office/drawing/2014/main" id="{91CAE13D-876F-4897-9CD9-E9C3466C7B57}"/>
              </a:ext>
            </a:extLst>
          </p:cNvPr>
          <p:cNvSpPr txBox="1"/>
          <p:nvPr/>
        </p:nvSpPr>
        <p:spPr>
          <a:xfrm>
            <a:off x="2970182" y="3679578"/>
            <a:ext cx="1503732" cy="523220"/>
          </a:xfrm>
          <a:prstGeom prst="rect">
            <a:avLst/>
          </a:prstGeom>
          <a:noFill/>
        </p:spPr>
        <p:txBody>
          <a:bodyPr wrap="square" rtlCol="0">
            <a:spAutoFit/>
          </a:bodyPr>
          <a:lstStyle/>
          <a:p>
            <a:r>
              <a:rPr lang="en-US" sz="1400" b="1" dirty="0"/>
              <a:t>LOW DEMAND PLUS WEATHER</a:t>
            </a:r>
          </a:p>
        </p:txBody>
      </p:sp>
      <p:sp>
        <p:nvSpPr>
          <p:cNvPr id="228" name="TextBox 227">
            <a:extLst>
              <a:ext uri="{FF2B5EF4-FFF2-40B4-BE49-F238E27FC236}">
                <a16:creationId xmlns:a16="http://schemas.microsoft.com/office/drawing/2014/main" id="{6CCF70FD-29DC-4910-A8F0-16E1C24C73DB}"/>
              </a:ext>
            </a:extLst>
          </p:cNvPr>
          <p:cNvSpPr txBox="1"/>
          <p:nvPr/>
        </p:nvSpPr>
        <p:spPr>
          <a:xfrm>
            <a:off x="4053278" y="5242020"/>
            <a:ext cx="1280607" cy="307777"/>
          </a:xfrm>
          <a:prstGeom prst="rect">
            <a:avLst/>
          </a:prstGeom>
          <a:noFill/>
        </p:spPr>
        <p:txBody>
          <a:bodyPr wrap="none" rtlCol="0">
            <a:spAutoFit/>
          </a:bodyPr>
          <a:lstStyle/>
          <a:p>
            <a:r>
              <a:rPr lang="en-US" sz="1400" b="1" dirty="0"/>
              <a:t>LOW DEMAND</a:t>
            </a:r>
          </a:p>
        </p:txBody>
      </p:sp>
      <p:sp>
        <p:nvSpPr>
          <p:cNvPr id="231" name="Multiply 141">
            <a:extLst>
              <a:ext uri="{FF2B5EF4-FFF2-40B4-BE49-F238E27FC236}">
                <a16:creationId xmlns:a16="http://schemas.microsoft.com/office/drawing/2014/main" id="{FDE9A328-9886-44DA-A820-CACEEA0418C5}"/>
              </a:ext>
            </a:extLst>
          </p:cNvPr>
          <p:cNvSpPr/>
          <p:nvPr/>
        </p:nvSpPr>
        <p:spPr>
          <a:xfrm>
            <a:off x="3430212" y="4293784"/>
            <a:ext cx="135111" cy="173542"/>
          </a:xfrm>
          <a:prstGeom prst="mathMultiply">
            <a:avLst/>
          </a:prstGeom>
          <a:solidFill>
            <a:srgbClr val="00B050"/>
          </a:solidFill>
          <a:ln w="38100"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endParaRPr lang="en-US" sz="1600" kern="0">
              <a:solidFill>
                <a:srgbClr val="FFFFFF"/>
              </a:solidFill>
              <a:latin typeface="Arial Narrow"/>
            </a:endParaRPr>
          </a:p>
        </p:txBody>
      </p:sp>
    </p:spTree>
    <p:extLst>
      <p:ext uri="{BB962C8B-B14F-4D97-AF65-F5344CB8AC3E}">
        <p14:creationId xmlns:p14="http://schemas.microsoft.com/office/powerpoint/2010/main" val="276179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0ED35B-9948-41EB-9CD0-3FBF31E81F6F}"/>
              </a:ext>
            </a:extLst>
          </p:cNvPr>
          <p:cNvSpPr>
            <a:spLocks noGrp="1"/>
          </p:cNvSpPr>
          <p:nvPr>
            <p:ph idx="1"/>
          </p:nvPr>
        </p:nvSpPr>
        <p:spPr>
          <a:xfrm>
            <a:off x="1186003" y="1676400"/>
            <a:ext cx="10176095" cy="4267200"/>
          </a:xfrm>
        </p:spPr>
        <p:txBody>
          <a:bodyPr>
            <a:normAutofit fontScale="85000" lnSpcReduction="20000"/>
          </a:bodyPr>
          <a:lstStyle/>
          <a:p>
            <a:pPr>
              <a:lnSpc>
                <a:spcPct val="120000"/>
              </a:lnSpc>
              <a:spcBef>
                <a:spcPts val="300"/>
              </a:spcBef>
            </a:pPr>
            <a:r>
              <a:rPr lang="en-US" b="1" dirty="0"/>
              <a:t>Objective</a:t>
            </a:r>
            <a:r>
              <a:rPr lang="en-US" dirty="0"/>
              <a:t> – To develop a microsimulation model based on available data input tools and techniques.</a:t>
            </a:r>
          </a:p>
          <a:p>
            <a:pPr>
              <a:lnSpc>
                <a:spcPct val="120000"/>
              </a:lnSpc>
              <a:spcBef>
                <a:spcPts val="300"/>
              </a:spcBef>
            </a:pPr>
            <a:r>
              <a:rPr lang="en-US" b="1" dirty="0"/>
              <a:t>Key Points</a:t>
            </a:r>
          </a:p>
          <a:p>
            <a:pPr lvl="1">
              <a:lnSpc>
                <a:spcPct val="120000"/>
              </a:lnSpc>
              <a:spcBef>
                <a:spcPts val="300"/>
              </a:spcBef>
            </a:pPr>
            <a:r>
              <a:rPr lang="en-US" dirty="0"/>
              <a:t>Geographic scope of study area will impact the alternatives. Broaden scope to look at roadway segments that feed the demand and roadway segments that may be the real bottleneck.</a:t>
            </a:r>
          </a:p>
          <a:p>
            <a:pPr lvl="1">
              <a:lnSpc>
                <a:spcPct val="120000"/>
              </a:lnSpc>
              <a:spcBef>
                <a:spcPts val="300"/>
              </a:spcBef>
            </a:pPr>
            <a:r>
              <a:rPr lang="en-US" dirty="0"/>
              <a:t>Temporal scope of the simulation will impact the alternatives. The scope should be broadened to allow congestion to build up and dissipate.</a:t>
            </a:r>
          </a:p>
          <a:p>
            <a:pPr lvl="1">
              <a:lnSpc>
                <a:spcPct val="120000"/>
              </a:lnSpc>
              <a:spcBef>
                <a:spcPts val="300"/>
              </a:spcBef>
            </a:pPr>
            <a:r>
              <a:rPr lang="en-US" dirty="0"/>
              <a:t>Base model should reflect the observed field geometry. Overlay the model on a map of the area.</a:t>
            </a:r>
          </a:p>
          <a:p>
            <a:pPr lvl="1">
              <a:lnSpc>
                <a:spcPct val="120000"/>
              </a:lnSpc>
              <a:spcBef>
                <a:spcPts val="300"/>
              </a:spcBef>
            </a:pPr>
            <a:r>
              <a:rPr lang="en-US" dirty="0"/>
              <a:t>Assumptions made should be documented so that results can be justified, and sensitivity analyses can be conducted, where applicable.</a:t>
            </a:r>
          </a:p>
        </p:txBody>
      </p:sp>
      <p:sp>
        <p:nvSpPr>
          <p:cNvPr id="3" name="Slide Number Placeholder 2">
            <a:extLst>
              <a:ext uri="{FF2B5EF4-FFF2-40B4-BE49-F238E27FC236}">
                <a16:creationId xmlns:a16="http://schemas.microsoft.com/office/drawing/2014/main" id="{3F871D92-5ACA-494E-B13E-7056DB432047}"/>
              </a:ext>
            </a:extLst>
          </p:cNvPr>
          <p:cNvSpPr>
            <a:spLocks noGrp="1"/>
          </p:cNvSpPr>
          <p:nvPr>
            <p:ph type="sldNum" sz="quarter" idx="12"/>
          </p:nvPr>
        </p:nvSpPr>
        <p:spPr/>
        <p:txBody>
          <a:bodyPr/>
          <a:lstStyle/>
          <a:p>
            <a:fld id="{964C510D-D580-43A2-9ABD-5D3EEA2F3D97}" type="slidenum">
              <a:rPr lang="en-US" smtClean="0"/>
              <a:t>13</a:t>
            </a:fld>
            <a:endParaRPr lang="en-US"/>
          </a:p>
        </p:txBody>
      </p:sp>
      <p:sp>
        <p:nvSpPr>
          <p:cNvPr id="4" name="Title 3">
            <a:extLst>
              <a:ext uri="{FF2B5EF4-FFF2-40B4-BE49-F238E27FC236}">
                <a16:creationId xmlns:a16="http://schemas.microsoft.com/office/drawing/2014/main" id="{819A24C4-4678-4306-A6DC-A778A294C6B1}"/>
              </a:ext>
            </a:extLst>
          </p:cNvPr>
          <p:cNvSpPr>
            <a:spLocks noGrp="1"/>
          </p:cNvSpPr>
          <p:nvPr>
            <p:ph type="title"/>
          </p:nvPr>
        </p:nvSpPr>
        <p:spPr/>
        <p:txBody>
          <a:bodyPr/>
          <a:lstStyle/>
          <a:p>
            <a:r>
              <a:rPr lang="en-US" dirty="0"/>
              <a:t>Chapter 3: Base Model Development </a:t>
            </a:r>
          </a:p>
        </p:txBody>
      </p:sp>
    </p:spTree>
    <p:extLst>
      <p:ext uri="{BB962C8B-B14F-4D97-AF65-F5344CB8AC3E}">
        <p14:creationId xmlns:p14="http://schemas.microsoft.com/office/powerpoint/2010/main" val="273733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F2F5F0-C48C-4A15-A813-0FBE673659AA}"/>
              </a:ext>
            </a:extLst>
          </p:cNvPr>
          <p:cNvSpPr>
            <a:spLocks noGrp="1"/>
          </p:cNvSpPr>
          <p:nvPr>
            <p:ph idx="1"/>
          </p:nvPr>
        </p:nvSpPr>
        <p:spPr>
          <a:xfrm>
            <a:off x="2057400" y="1676401"/>
            <a:ext cx="8229600" cy="4114800"/>
          </a:xfrm>
        </p:spPr>
        <p:txBody>
          <a:bodyPr>
            <a:normAutofit/>
          </a:bodyPr>
          <a:lstStyle/>
          <a:p>
            <a:pPr>
              <a:spcBef>
                <a:spcPts val="600"/>
              </a:spcBef>
            </a:pPr>
            <a:r>
              <a:rPr lang="en-US" b="1" dirty="0"/>
              <a:t>Objective</a:t>
            </a:r>
            <a:r>
              <a:rPr lang="en-US" dirty="0"/>
              <a:t> – To identify and correct model coding errors so that they do not interfere with the model calibration task.</a:t>
            </a:r>
          </a:p>
          <a:p>
            <a:r>
              <a:rPr lang="en-US" b="1" dirty="0"/>
              <a:t>Key Points</a:t>
            </a:r>
          </a:p>
          <a:p>
            <a:pPr lvl="1">
              <a:spcBef>
                <a:spcPts val="600"/>
              </a:spcBef>
            </a:pPr>
            <a:r>
              <a:rPr lang="en-US" dirty="0"/>
              <a:t>Use structured consistent processes.</a:t>
            </a:r>
          </a:p>
          <a:p>
            <a:pPr lvl="1">
              <a:spcBef>
                <a:spcPts val="600"/>
              </a:spcBef>
            </a:pPr>
            <a:r>
              <a:rPr lang="en-US" dirty="0"/>
              <a:t>Check for “known” bugs and follow recommendations of the developer.</a:t>
            </a:r>
          </a:p>
          <a:p>
            <a:pPr lvl="1">
              <a:spcBef>
                <a:spcPts val="600"/>
              </a:spcBef>
            </a:pPr>
            <a:r>
              <a:rPr lang="en-US" dirty="0"/>
              <a:t>Use graphical display and animation in the debugging process.</a:t>
            </a:r>
          </a:p>
          <a:p>
            <a:pPr lvl="1">
              <a:spcBef>
                <a:spcPts val="600"/>
              </a:spcBef>
            </a:pPr>
            <a:r>
              <a:rPr lang="en-US" dirty="0"/>
              <a:t>Conduct an independent review to improve model quality.</a:t>
            </a:r>
          </a:p>
          <a:p>
            <a:pPr lvl="1">
              <a:spcBef>
                <a:spcPts val="600"/>
              </a:spcBef>
            </a:pPr>
            <a:endParaRPr lang="en-US" dirty="0"/>
          </a:p>
        </p:txBody>
      </p:sp>
      <p:sp>
        <p:nvSpPr>
          <p:cNvPr id="3" name="Slide Number Placeholder 2">
            <a:extLst>
              <a:ext uri="{FF2B5EF4-FFF2-40B4-BE49-F238E27FC236}">
                <a16:creationId xmlns:a16="http://schemas.microsoft.com/office/drawing/2014/main" id="{BCB4C91D-D381-443E-8A89-AFF035F5CE95}"/>
              </a:ext>
            </a:extLst>
          </p:cNvPr>
          <p:cNvSpPr>
            <a:spLocks noGrp="1"/>
          </p:cNvSpPr>
          <p:nvPr>
            <p:ph type="sldNum" sz="quarter" idx="12"/>
          </p:nvPr>
        </p:nvSpPr>
        <p:spPr/>
        <p:txBody>
          <a:bodyPr/>
          <a:lstStyle/>
          <a:p>
            <a:fld id="{964C510D-D580-43A2-9ABD-5D3EEA2F3D97}" type="slidenum">
              <a:rPr lang="en-US" smtClean="0"/>
              <a:t>14</a:t>
            </a:fld>
            <a:endParaRPr lang="en-US"/>
          </a:p>
        </p:txBody>
      </p:sp>
      <p:sp>
        <p:nvSpPr>
          <p:cNvPr id="4" name="Title 3">
            <a:extLst>
              <a:ext uri="{FF2B5EF4-FFF2-40B4-BE49-F238E27FC236}">
                <a16:creationId xmlns:a16="http://schemas.microsoft.com/office/drawing/2014/main" id="{A113BB3F-F5A4-46E5-8B3F-0530AE4E245F}"/>
              </a:ext>
            </a:extLst>
          </p:cNvPr>
          <p:cNvSpPr>
            <a:spLocks noGrp="1"/>
          </p:cNvSpPr>
          <p:nvPr>
            <p:ph type="title"/>
          </p:nvPr>
        </p:nvSpPr>
        <p:spPr/>
        <p:txBody>
          <a:bodyPr/>
          <a:lstStyle/>
          <a:p>
            <a:r>
              <a:rPr lang="en-US" dirty="0"/>
              <a:t>chapter 4: Error Checking </a:t>
            </a:r>
          </a:p>
        </p:txBody>
      </p:sp>
    </p:spTree>
    <p:extLst>
      <p:ext uri="{BB962C8B-B14F-4D97-AF65-F5344CB8AC3E}">
        <p14:creationId xmlns:p14="http://schemas.microsoft.com/office/powerpoint/2010/main" val="158661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EB68E-DA17-496F-9B41-681A3291067F}"/>
              </a:ext>
            </a:extLst>
          </p:cNvPr>
          <p:cNvSpPr>
            <a:spLocks noGrp="1"/>
          </p:cNvSpPr>
          <p:nvPr>
            <p:ph idx="1"/>
          </p:nvPr>
        </p:nvSpPr>
        <p:spPr>
          <a:xfrm>
            <a:off x="1013987" y="1676401"/>
            <a:ext cx="10520127" cy="4315479"/>
          </a:xfrm>
        </p:spPr>
        <p:txBody>
          <a:bodyPr>
            <a:normAutofit fontScale="92500" lnSpcReduction="10000"/>
          </a:bodyPr>
          <a:lstStyle/>
          <a:p>
            <a:pPr>
              <a:lnSpc>
                <a:spcPct val="120000"/>
              </a:lnSpc>
              <a:spcBef>
                <a:spcPts val="200"/>
              </a:spcBef>
            </a:pPr>
            <a:r>
              <a:rPr lang="en-US" b="1" dirty="0"/>
              <a:t>Objective</a:t>
            </a:r>
            <a:r>
              <a:rPr lang="en-US" dirty="0"/>
              <a:t> – To perform </a:t>
            </a:r>
            <a:r>
              <a:rPr lang="en-US" u="sng" dirty="0"/>
              <a:t>a systematic calibration </a:t>
            </a:r>
            <a:r>
              <a:rPr lang="en-US" dirty="0"/>
              <a:t>of the error-free base model developed in Chapter 4 to reproduce observed throughput and other performance measures in travel conditions characterized in Chapter 2.</a:t>
            </a:r>
          </a:p>
          <a:p>
            <a:pPr>
              <a:lnSpc>
                <a:spcPct val="120000"/>
              </a:lnSpc>
              <a:spcBef>
                <a:spcPts val="200"/>
              </a:spcBef>
            </a:pPr>
            <a:r>
              <a:rPr lang="en-US" b="1" dirty="0"/>
              <a:t>Key Points</a:t>
            </a:r>
          </a:p>
          <a:p>
            <a:pPr lvl="1">
              <a:lnSpc>
                <a:spcPct val="120000"/>
              </a:lnSpc>
              <a:spcBef>
                <a:spcPts val="200"/>
              </a:spcBef>
            </a:pPr>
            <a:r>
              <a:rPr lang="en-US" dirty="0"/>
              <a:t>Calibrate selectively, only for key performance measures.</a:t>
            </a:r>
          </a:p>
          <a:p>
            <a:pPr lvl="1">
              <a:lnSpc>
                <a:spcPct val="120000"/>
              </a:lnSpc>
              <a:spcBef>
                <a:spcPts val="200"/>
              </a:spcBef>
            </a:pPr>
            <a:r>
              <a:rPr lang="en-US" dirty="0"/>
              <a:t>Performance measures for calibration must have good observed data.</a:t>
            </a:r>
          </a:p>
          <a:p>
            <a:pPr lvl="1">
              <a:lnSpc>
                <a:spcPct val="120000"/>
              </a:lnSpc>
              <a:spcBef>
                <a:spcPts val="200"/>
              </a:spcBef>
            </a:pPr>
            <a:r>
              <a:rPr lang="en-US" dirty="0"/>
              <a:t>Calibrate a model variant for each travel condition.</a:t>
            </a:r>
          </a:p>
          <a:p>
            <a:pPr lvl="1">
              <a:lnSpc>
                <a:spcPct val="120000"/>
              </a:lnSpc>
              <a:spcBef>
                <a:spcPts val="200"/>
              </a:spcBef>
            </a:pPr>
            <a:r>
              <a:rPr lang="en-US" dirty="0"/>
              <a:t>Use a representative day approach for calibration rather than a synthetic day combining multiple days.</a:t>
            </a:r>
          </a:p>
          <a:p>
            <a:pPr lvl="1">
              <a:lnSpc>
                <a:spcPct val="120000"/>
              </a:lnSpc>
              <a:spcBef>
                <a:spcPts val="200"/>
              </a:spcBef>
            </a:pPr>
            <a:r>
              <a:rPr lang="en-US" dirty="0"/>
              <a:t>Calibration should be focused on bottleneck dynamics as well as time-variant performance measures.</a:t>
            </a:r>
          </a:p>
        </p:txBody>
      </p:sp>
      <p:sp>
        <p:nvSpPr>
          <p:cNvPr id="3" name="Slide Number Placeholder 2">
            <a:extLst>
              <a:ext uri="{FF2B5EF4-FFF2-40B4-BE49-F238E27FC236}">
                <a16:creationId xmlns:a16="http://schemas.microsoft.com/office/drawing/2014/main" id="{873F46BC-83DE-4B87-9460-4C94FC798D07}"/>
              </a:ext>
            </a:extLst>
          </p:cNvPr>
          <p:cNvSpPr>
            <a:spLocks noGrp="1"/>
          </p:cNvSpPr>
          <p:nvPr>
            <p:ph type="sldNum" sz="quarter" idx="12"/>
          </p:nvPr>
        </p:nvSpPr>
        <p:spPr/>
        <p:txBody>
          <a:bodyPr/>
          <a:lstStyle/>
          <a:p>
            <a:fld id="{964C510D-D580-43A2-9ABD-5D3EEA2F3D97}" type="slidenum">
              <a:rPr lang="en-US" smtClean="0"/>
              <a:t>15</a:t>
            </a:fld>
            <a:endParaRPr lang="en-US"/>
          </a:p>
        </p:txBody>
      </p:sp>
      <p:sp>
        <p:nvSpPr>
          <p:cNvPr id="4" name="Title 3">
            <a:extLst>
              <a:ext uri="{FF2B5EF4-FFF2-40B4-BE49-F238E27FC236}">
                <a16:creationId xmlns:a16="http://schemas.microsoft.com/office/drawing/2014/main" id="{98BFE11E-2C73-4A30-9DFE-A7641CD2E368}"/>
              </a:ext>
            </a:extLst>
          </p:cNvPr>
          <p:cNvSpPr>
            <a:spLocks noGrp="1"/>
          </p:cNvSpPr>
          <p:nvPr>
            <p:ph type="title"/>
          </p:nvPr>
        </p:nvSpPr>
        <p:spPr/>
        <p:txBody>
          <a:bodyPr/>
          <a:lstStyle/>
          <a:p>
            <a:r>
              <a:rPr lang="en-US" dirty="0"/>
              <a:t>chapter 5: Model Calibration </a:t>
            </a:r>
          </a:p>
        </p:txBody>
      </p:sp>
      <p:sp>
        <p:nvSpPr>
          <p:cNvPr id="5" name="Explosion: 8 Points 4">
            <a:extLst>
              <a:ext uri="{FF2B5EF4-FFF2-40B4-BE49-F238E27FC236}">
                <a16:creationId xmlns:a16="http://schemas.microsoft.com/office/drawing/2014/main" id="{7B4AD7D1-63B9-40E4-AA60-6E31E1CAF3CA}"/>
              </a:ext>
            </a:extLst>
          </p:cNvPr>
          <p:cNvSpPr/>
          <p:nvPr/>
        </p:nvSpPr>
        <p:spPr>
          <a:xfrm>
            <a:off x="1524000" y="952499"/>
            <a:ext cx="762000" cy="838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TextBox 5">
            <a:extLst>
              <a:ext uri="{FF2B5EF4-FFF2-40B4-BE49-F238E27FC236}">
                <a16:creationId xmlns:a16="http://schemas.microsoft.com/office/drawing/2014/main" id="{5FE53A33-155A-4620-A5F0-6EBECA6F1CA1}"/>
              </a:ext>
            </a:extLst>
          </p:cNvPr>
          <p:cNvSpPr txBox="1"/>
          <p:nvPr/>
        </p:nvSpPr>
        <p:spPr>
          <a:xfrm>
            <a:off x="2209801" y="1256808"/>
            <a:ext cx="3121945" cy="369332"/>
          </a:xfrm>
          <a:prstGeom prst="rect">
            <a:avLst/>
          </a:prstGeom>
          <a:noFill/>
        </p:spPr>
        <p:txBody>
          <a:bodyPr wrap="none" rtlCol="0">
            <a:spAutoFit/>
          </a:bodyPr>
          <a:lstStyle/>
          <a:p>
            <a:r>
              <a:rPr lang="en-US" b="1" dirty="0">
                <a:solidFill>
                  <a:schemeClr val="bg1"/>
                </a:solidFill>
              </a:rPr>
              <a:t>Major Changes in 2019 Update</a:t>
            </a:r>
          </a:p>
        </p:txBody>
      </p:sp>
    </p:spTree>
    <p:extLst>
      <p:ext uri="{BB962C8B-B14F-4D97-AF65-F5344CB8AC3E}">
        <p14:creationId xmlns:p14="http://schemas.microsoft.com/office/powerpoint/2010/main" val="205279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a:spcBef>
                <a:spcPts val="0"/>
              </a:spcBef>
            </a:pPr>
            <a:r>
              <a:rPr lang="en-US" dirty="0"/>
              <a:t>Define four new calibration criteria.</a:t>
            </a:r>
          </a:p>
          <a:p>
            <a:pPr lvl="1">
              <a:spcBef>
                <a:spcPts val="0"/>
              </a:spcBef>
            </a:pPr>
            <a:r>
              <a:rPr lang="en-US" dirty="0"/>
              <a:t>Calibration is focused on the dynamics of key performance measures:</a:t>
            </a:r>
          </a:p>
          <a:p>
            <a:pPr lvl="2">
              <a:spcBef>
                <a:spcPts val="0"/>
              </a:spcBef>
            </a:pPr>
            <a:r>
              <a:rPr lang="en-US" dirty="0"/>
              <a:t>Travel times for key routes</a:t>
            </a:r>
          </a:p>
          <a:p>
            <a:pPr lvl="2">
              <a:spcBef>
                <a:spcPts val="0"/>
              </a:spcBef>
            </a:pPr>
            <a:r>
              <a:rPr lang="en-US" dirty="0"/>
              <a:t>Bottleneck throughput</a:t>
            </a:r>
          </a:p>
          <a:p>
            <a:pPr>
              <a:spcBef>
                <a:spcPts val="0"/>
              </a:spcBef>
            </a:pPr>
            <a:r>
              <a:rPr lang="en-US" dirty="0"/>
              <a:t>Discuss three key steps for performing calibration:</a:t>
            </a:r>
          </a:p>
          <a:p>
            <a:pPr marL="857250" lvl="1" indent="-457200">
              <a:spcBef>
                <a:spcPts val="0"/>
              </a:spcBef>
              <a:buFont typeface="+mj-lt"/>
              <a:buAutoNum type="arabicPeriod"/>
            </a:pPr>
            <a:r>
              <a:rPr lang="en-US" dirty="0"/>
              <a:t>Identify representative days for each cluster.</a:t>
            </a:r>
          </a:p>
          <a:p>
            <a:pPr marL="857250" lvl="1" indent="-457200">
              <a:spcBef>
                <a:spcPts val="0"/>
              </a:spcBef>
              <a:buFont typeface="+mj-lt"/>
              <a:buAutoNum type="arabicPeriod"/>
            </a:pPr>
            <a:r>
              <a:rPr lang="en-US" dirty="0"/>
              <a:t>Prepare variation envelopes around the representative day.</a:t>
            </a:r>
          </a:p>
          <a:p>
            <a:pPr marL="857250" lvl="1" indent="-457200">
              <a:spcBef>
                <a:spcPts val="0"/>
              </a:spcBef>
              <a:buFont typeface="+mj-lt"/>
              <a:buAutoNum type="arabicPeriod"/>
            </a:pPr>
            <a:r>
              <a:rPr lang="en-US" dirty="0"/>
              <a:t>Calibrate model to meet four new criteria.</a:t>
            </a:r>
          </a:p>
        </p:txBody>
      </p:sp>
      <p:sp>
        <p:nvSpPr>
          <p:cNvPr id="3" name="Slide Number Placeholder 2"/>
          <p:cNvSpPr>
            <a:spLocks noGrp="1"/>
          </p:cNvSpPr>
          <p:nvPr>
            <p:ph type="sldNum" sz="quarter" idx="12"/>
          </p:nvPr>
        </p:nvSpPr>
        <p:spPr/>
        <p:txBody>
          <a:bodyPr/>
          <a:lstStyle/>
          <a:p>
            <a:fld id="{964C510D-D580-43A2-9ABD-5D3EEA2F3D97}" type="slidenum">
              <a:rPr lang="en-US" smtClean="0"/>
              <a:pPr/>
              <a:t>16</a:t>
            </a:fld>
            <a:endParaRPr lang="en-US"/>
          </a:p>
        </p:txBody>
      </p:sp>
      <p:sp>
        <p:nvSpPr>
          <p:cNvPr id="2" name="Title 1"/>
          <p:cNvSpPr>
            <a:spLocks noGrp="1"/>
          </p:cNvSpPr>
          <p:nvPr>
            <p:ph type="title"/>
          </p:nvPr>
        </p:nvSpPr>
        <p:spPr/>
        <p:txBody>
          <a:bodyPr/>
          <a:lstStyle/>
          <a:p>
            <a:r>
              <a:rPr lang="en-US" dirty="0"/>
              <a:t>Calibration Criteria</a:t>
            </a:r>
          </a:p>
        </p:txBody>
      </p:sp>
    </p:spTree>
    <p:extLst>
      <p:ext uri="{BB962C8B-B14F-4D97-AF65-F5344CB8AC3E}">
        <p14:creationId xmlns:p14="http://schemas.microsoft.com/office/powerpoint/2010/main" val="406346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2209800" y="1676400"/>
            <a:ext cx="7772400" cy="4419600"/>
          </a:xfrm>
        </p:spPr>
        <p:txBody>
          <a:bodyPr>
            <a:noAutofit/>
          </a:bodyPr>
          <a:lstStyle/>
          <a:p>
            <a:pPr marL="571500" indent="-457200">
              <a:spcBef>
                <a:spcPts val="0"/>
              </a:spcBef>
              <a:buFont typeface="+mj-lt"/>
              <a:buAutoNum type="arabicPeriod"/>
              <a:defRPr/>
            </a:pPr>
            <a:r>
              <a:rPr lang="en-US" sz="2200" dirty="0">
                <a:latin typeface="Calibri" pitchFamily="34" charset="0"/>
                <a:ea typeface="ＭＳ Ｐゴシック" pitchFamily="34" charset="-128"/>
                <a:cs typeface="Calibri" pitchFamily="34" charset="0"/>
              </a:rPr>
              <a:t>Control for maximum number of outliers:</a:t>
            </a:r>
          </a:p>
          <a:p>
            <a:pPr marL="971550" lvl="1" indent="-457200">
              <a:spcBef>
                <a:spcPts val="0"/>
              </a:spcBef>
              <a:defRPr/>
            </a:pPr>
            <a:r>
              <a:rPr lang="en-US" sz="2200" dirty="0">
                <a:latin typeface="Calibri" pitchFamily="34" charset="0"/>
                <a:ea typeface="ＭＳ Ｐゴシック" pitchFamily="34" charset="-128"/>
                <a:cs typeface="Calibri" pitchFamily="34" charset="0"/>
              </a:rPr>
              <a:t>C</a:t>
            </a:r>
            <a:r>
              <a:rPr lang="en-US" sz="2200" dirty="0"/>
              <a:t>onstrains the number of outliers in simulated results.</a:t>
            </a:r>
          </a:p>
          <a:p>
            <a:pPr marL="571500" indent="-457200">
              <a:spcBef>
                <a:spcPts val="0"/>
              </a:spcBef>
              <a:buFont typeface="+mj-lt"/>
              <a:buAutoNum type="arabicPeriod"/>
              <a:defRPr/>
            </a:pPr>
            <a:r>
              <a:rPr lang="en-US" sz="2200" dirty="0">
                <a:latin typeface="Calibri" pitchFamily="34" charset="0"/>
                <a:ea typeface="ＭＳ Ｐゴシック" pitchFamily="34" charset="-128"/>
                <a:cs typeface="Calibri" pitchFamily="34" charset="0"/>
              </a:rPr>
              <a:t>Control for minimum number of inliers:</a:t>
            </a:r>
          </a:p>
          <a:p>
            <a:pPr marL="971550" lvl="1" indent="-457200">
              <a:spcBef>
                <a:spcPts val="0"/>
              </a:spcBef>
              <a:defRPr/>
            </a:pPr>
            <a:r>
              <a:rPr lang="en-US" sz="2200" dirty="0">
                <a:latin typeface="Calibri" pitchFamily="34" charset="0"/>
                <a:ea typeface="ＭＳ Ｐゴシック" pitchFamily="34" charset="-128"/>
                <a:cs typeface="Calibri" pitchFamily="34" charset="0"/>
              </a:rPr>
              <a:t>En</a:t>
            </a:r>
            <a:r>
              <a:rPr lang="en-US" sz="2200" dirty="0"/>
              <a:t>sures that majority of time-variant simulated results fall close to the representative day.</a:t>
            </a:r>
          </a:p>
          <a:p>
            <a:pPr marL="971550" lvl="1" indent="-457200">
              <a:spcBef>
                <a:spcPts val="0"/>
              </a:spcBef>
              <a:defRPr/>
            </a:pPr>
            <a:r>
              <a:rPr lang="en-US" sz="2200" dirty="0"/>
              <a:t>Ensures that during the most congested time periods the simulated results are close to the observed data.</a:t>
            </a:r>
          </a:p>
          <a:p>
            <a:pPr marL="571500" indent="-457200">
              <a:spcBef>
                <a:spcPts val="0"/>
              </a:spcBef>
              <a:buFont typeface="+mj-lt"/>
              <a:buAutoNum type="arabicPeriod"/>
              <a:defRPr/>
            </a:pPr>
            <a:r>
              <a:rPr lang="en-US" sz="2200" dirty="0">
                <a:latin typeface="Calibri" pitchFamily="34" charset="0"/>
                <a:ea typeface="ＭＳ Ｐゴシック" pitchFamily="34" charset="-128"/>
                <a:cs typeface="Calibri" pitchFamily="34" charset="0"/>
              </a:rPr>
              <a:t>Control for bounded average error (BDAE):</a:t>
            </a:r>
          </a:p>
          <a:p>
            <a:pPr marL="971550" lvl="1" indent="-457200">
              <a:spcBef>
                <a:spcPts val="0"/>
              </a:spcBef>
              <a:defRPr/>
            </a:pPr>
            <a:r>
              <a:rPr lang="en-US" sz="2200" dirty="0"/>
              <a:t>Ensures that on average, simulated results are close to the observed representative day.</a:t>
            </a:r>
            <a:endParaRPr lang="en-US" sz="2200" dirty="0">
              <a:latin typeface="Calibri" pitchFamily="34" charset="0"/>
              <a:ea typeface="ＭＳ Ｐゴシック" pitchFamily="34" charset="-128"/>
              <a:cs typeface="Calibri" pitchFamily="34" charset="0"/>
            </a:endParaRPr>
          </a:p>
          <a:p>
            <a:pPr marL="571500" indent="-457200">
              <a:spcBef>
                <a:spcPts val="0"/>
              </a:spcBef>
              <a:buFont typeface="+mj-lt"/>
              <a:buAutoNum type="arabicPeriod"/>
              <a:defRPr/>
            </a:pPr>
            <a:r>
              <a:rPr lang="en-US" sz="2200" dirty="0">
                <a:latin typeface="Calibri" pitchFamily="34" charset="0"/>
                <a:ea typeface="ＭＳ Ｐゴシック" pitchFamily="34" charset="-128"/>
                <a:cs typeface="Calibri" pitchFamily="34" charset="0"/>
              </a:rPr>
              <a:t>Control for bounded systematic error:</a:t>
            </a:r>
          </a:p>
          <a:p>
            <a:pPr marL="971550" lvl="1" indent="-457200">
              <a:spcBef>
                <a:spcPts val="0"/>
              </a:spcBef>
              <a:defRPr/>
            </a:pPr>
            <a:r>
              <a:rPr lang="en-US" sz="2200" dirty="0"/>
              <a:t>Ensures that simulated data are not excessive over- or under-estimators.</a:t>
            </a:r>
            <a:endParaRPr lang="en-US" sz="2200" dirty="0">
              <a:latin typeface="Calibri" pitchFamily="34" charset="0"/>
              <a:ea typeface="ＭＳ Ｐゴシック" pitchFamily="34" charset="-128"/>
              <a:cs typeface="Calibri" pitchFamily="34" charset="0"/>
            </a:endParaRPr>
          </a:p>
          <a:p>
            <a:pPr marL="182563" lvl="1" indent="0">
              <a:spcBef>
                <a:spcPts val="0"/>
              </a:spcBef>
              <a:buNone/>
              <a:defRPr/>
            </a:pPr>
            <a:endParaRPr lang="en-US" sz="2200" dirty="0">
              <a:latin typeface="Calibri" pitchFamily="34" charset="0"/>
              <a:ea typeface="ＭＳ Ｐゴシック" pitchFamily="34" charset="-128"/>
              <a:cs typeface="Calibri" pitchFamily="34" charset="0"/>
            </a:endParaRPr>
          </a:p>
        </p:txBody>
      </p:sp>
      <p:sp>
        <p:nvSpPr>
          <p:cNvPr id="88067" name="Rectangle 2"/>
          <p:cNvSpPr txBox="1">
            <a:spLocks noChangeArrowheads="1"/>
          </p:cNvSpPr>
          <p:nvPr/>
        </p:nvSpPr>
        <p:spPr bwMode="auto">
          <a:xfrm>
            <a:off x="1819276" y="152400"/>
            <a:ext cx="8610600" cy="1066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a:spcBef>
                <a:spcPct val="0"/>
              </a:spcBef>
              <a:buNone/>
              <a:defRPr sz="3600" b="1" cap="all" baseline="0">
                <a:solidFill>
                  <a:schemeClr val="bg1"/>
                </a:solidFill>
                <a:latin typeface="+mj-lt"/>
                <a:ea typeface="+mj-ea"/>
                <a:cs typeface="+mj-cs"/>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r>
              <a:rPr lang="en-US" dirty="0"/>
              <a:t>Four new Calibration criteria</a:t>
            </a:r>
          </a:p>
        </p:txBody>
      </p:sp>
      <p:sp>
        <p:nvSpPr>
          <p:cNvPr id="4" name="Slide Number Placeholder 2">
            <a:extLst>
              <a:ext uri="{FF2B5EF4-FFF2-40B4-BE49-F238E27FC236}">
                <a16:creationId xmlns:a16="http://schemas.microsoft.com/office/drawing/2014/main" id="{B023DAA6-FF94-4F15-A84B-577AB55ABE24}"/>
              </a:ext>
            </a:extLst>
          </p:cNvPr>
          <p:cNvSpPr txBox="1">
            <a:spLocks/>
          </p:cNvSpPr>
          <p:nvPr/>
        </p:nvSpPr>
        <p:spPr>
          <a:xfrm>
            <a:off x="7848600" y="63246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64C510D-D580-43A2-9ABD-5D3EEA2F3D97}" type="slidenum">
              <a:rPr lang="en-US" sz="1200">
                <a:solidFill>
                  <a:schemeClr val="bg1"/>
                </a:solidFill>
              </a:rPr>
              <a:pPr algn="r"/>
              <a:t>17</a:t>
            </a:fld>
            <a:endParaRPr lang="en-US" sz="1200" dirty="0">
              <a:solidFill>
                <a:schemeClr val="bg1"/>
              </a:solidFill>
            </a:endParaRPr>
          </a:p>
        </p:txBody>
      </p:sp>
    </p:spTree>
    <p:extLst>
      <p:ext uri="{BB962C8B-B14F-4D97-AF65-F5344CB8AC3E}">
        <p14:creationId xmlns:p14="http://schemas.microsoft.com/office/powerpoint/2010/main" val="2118003146"/>
      </p:ext>
    </p:extLst>
  </p:cSld>
  <p:clrMapOvr>
    <a:masterClrMapping/>
  </p:clrMapOvr>
  <mc:AlternateContent xmlns:mc="http://schemas.openxmlformats.org/markup-compatibility/2006" xmlns:p14="http://schemas.microsoft.com/office/powerpoint/2010/main">
    <mc:Choice Requires="p14">
      <p:transition spd="slow" p14:dur="2000" advTm="94277"/>
    </mc:Choice>
    <mc:Fallback xmlns="">
      <p:transition spd="slow" advTm="9427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2209800" y="1600200"/>
            <a:ext cx="7772400" cy="4419600"/>
          </a:xfrm>
        </p:spPr>
        <p:txBody>
          <a:bodyPr>
            <a:noAutofit/>
          </a:bodyPr>
          <a:lstStyle/>
          <a:p>
            <a:pPr>
              <a:spcBef>
                <a:spcPts val="0"/>
              </a:spcBef>
              <a:defRPr/>
            </a:pPr>
            <a:r>
              <a:rPr lang="en-US" sz="2200" dirty="0">
                <a:latin typeface="Calibri" pitchFamily="34" charset="0"/>
                <a:ea typeface="ＭＳ Ｐゴシック" pitchFamily="34" charset="-128"/>
                <a:cs typeface="Calibri" pitchFamily="34" charset="0"/>
              </a:rPr>
              <a:t>Why do we need a representative day?</a:t>
            </a:r>
          </a:p>
          <a:p>
            <a:pPr lvl="1">
              <a:spcBef>
                <a:spcPts val="0"/>
              </a:spcBef>
              <a:defRPr/>
            </a:pPr>
            <a:r>
              <a:rPr lang="en-US" sz="2200" dirty="0">
                <a:latin typeface="Calibri" pitchFamily="34" charset="0"/>
                <a:ea typeface="ＭＳ Ｐゴシック" pitchFamily="34" charset="-128"/>
                <a:cs typeface="Calibri" pitchFamily="34" charset="0"/>
              </a:rPr>
              <a:t>It is not efficient to model every day in a cluster since some days are similar.</a:t>
            </a:r>
          </a:p>
          <a:p>
            <a:pPr lvl="1">
              <a:spcBef>
                <a:spcPts val="0"/>
              </a:spcBef>
              <a:defRPr/>
            </a:pPr>
            <a:r>
              <a:rPr lang="en-US" sz="2200" dirty="0">
                <a:latin typeface="Calibri" pitchFamily="34" charset="0"/>
                <a:ea typeface="ＭＳ Ｐゴシック" pitchFamily="34" charset="-128"/>
                <a:cs typeface="Calibri" pitchFamily="34" charset="0"/>
              </a:rPr>
              <a:t>It is the target day to build and calibrate the simulation model against – with its specific set of demand, incident, weather, and other attributes.</a:t>
            </a:r>
          </a:p>
          <a:p>
            <a:pPr>
              <a:spcBef>
                <a:spcPts val="0"/>
              </a:spcBef>
              <a:defRPr/>
            </a:pPr>
            <a:r>
              <a:rPr lang="en-US" sz="2200" dirty="0">
                <a:latin typeface="Calibri" pitchFamily="34" charset="0"/>
                <a:ea typeface="ＭＳ Ｐゴシック" pitchFamily="34" charset="-128"/>
                <a:cs typeface="Calibri" pitchFamily="34" charset="0"/>
              </a:rPr>
              <a:t>A representative day has attributes closest to the cluster’s average time-dynamic system performance over all key measures of performance. </a:t>
            </a:r>
          </a:p>
          <a:p>
            <a:pPr lvl="1">
              <a:spcBef>
                <a:spcPts val="0"/>
              </a:spcBef>
              <a:defRPr/>
            </a:pPr>
            <a:r>
              <a:rPr lang="en-US" sz="2200" dirty="0">
                <a:latin typeface="Calibri" pitchFamily="34" charset="0"/>
                <a:ea typeface="ＭＳ Ｐゴシック" pitchFamily="34" charset="-128"/>
                <a:cs typeface="Calibri" pitchFamily="34" charset="0"/>
              </a:rPr>
              <a:t>E.g., travel times on key routes AND bottleneck volumes.</a:t>
            </a:r>
          </a:p>
          <a:p>
            <a:pPr>
              <a:spcBef>
                <a:spcPts val="0"/>
              </a:spcBef>
              <a:defRPr/>
            </a:pPr>
            <a:r>
              <a:rPr lang="en-US" sz="2200" dirty="0">
                <a:latin typeface="Calibri" pitchFamily="34" charset="0"/>
                <a:ea typeface="ＭＳ Ｐゴシック" pitchFamily="34" charset="-128"/>
                <a:cs typeface="Calibri" pitchFamily="34" charset="0"/>
              </a:rPr>
              <a:t>DO NOT select different representative days for each measure.</a:t>
            </a:r>
          </a:p>
        </p:txBody>
      </p:sp>
      <p:sp>
        <p:nvSpPr>
          <p:cNvPr id="88067" name="Rectangle 2"/>
          <p:cNvSpPr txBox="1">
            <a:spLocks noChangeArrowheads="1"/>
          </p:cNvSpPr>
          <p:nvPr/>
        </p:nvSpPr>
        <p:spPr bwMode="auto">
          <a:xfrm>
            <a:off x="1831181" y="152400"/>
            <a:ext cx="8610600" cy="1066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a:spcBef>
                <a:spcPct val="0"/>
              </a:spcBef>
              <a:buNone/>
              <a:defRPr sz="3600" b="1" cap="all" baseline="0">
                <a:solidFill>
                  <a:schemeClr val="bg1"/>
                </a:solidFill>
                <a:latin typeface="+mj-lt"/>
                <a:ea typeface="+mj-ea"/>
                <a:cs typeface="+mj-cs"/>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r>
              <a:rPr lang="en-US" dirty="0"/>
              <a:t>Step 1: Identify Representative Days</a:t>
            </a:r>
          </a:p>
        </p:txBody>
      </p:sp>
      <p:sp>
        <p:nvSpPr>
          <p:cNvPr id="5" name="Slide Number Placeholder 2">
            <a:extLst>
              <a:ext uri="{FF2B5EF4-FFF2-40B4-BE49-F238E27FC236}">
                <a16:creationId xmlns:a16="http://schemas.microsoft.com/office/drawing/2014/main" id="{468EACE1-F9B2-4788-A560-D8AADCBF5E77}"/>
              </a:ext>
            </a:extLst>
          </p:cNvPr>
          <p:cNvSpPr txBox="1">
            <a:spLocks/>
          </p:cNvSpPr>
          <p:nvPr/>
        </p:nvSpPr>
        <p:spPr>
          <a:xfrm>
            <a:off x="7848600" y="63246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64C510D-D580-43A2-9ABD-5D3EEA2F3D97}" type="slidenum">
              <a:rPr lang="en-US" sz="1200">
                <a:solidFill>
                  <a:schemeClr val="bg1"/>
                </a:solidFill>
              </a:rPr>
              <a:pPr algn="r"/>
              <a:t>18</a:t>
            </a:fld>
            <a:endParaRPr lang="en-US" sz="1200" dirty="0">
              <a:solidFill>
                <a:schemeClr val="bg1"/>
              </a:solidFill>
            </a:endParaRPr>
          </a:p>
        </p:txBody>
      </p:sp>
    </p:spTree>
    <p:extLst>
      <p:ext uri="{BB962C8B-B14F-4D97-AF65-F5344CB8AC3E}">
        <p14:creationId xmlns:p14="http://schemas.microsoft.com/office/powerpoint/2010/main" val="2592542673"/>
      </p:ext>
    </p:extLst>
  </p:cSld>
  <p:clrMapOvr>
    <a:masterClrMapping/>
  </p:clrMapOvr>
  <mc:AlternateContent xmlns:mc="http://schemas.openxmlformats.org/markup-compatibility/2006" xmlns:p14="http://schemas.microsoft.com/office/powerpoint/2010/main">
    <mc:Choice Requires="p14">
      <p:transition spd="slow" p14:dur="2000" advTm="61767"/>
    </mc:Choice>
    <mc:Fallback xmlns="">
      <p:transition spd="slow" advTm="6176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2209800" y="1600200"/>
            <a:ext cx="7772400" cy="4539734"/>
          </a:xfrm>
        </p:spPr>
        <p:txBody>
          <a:bodyPr numCol="2">
            <a:noAutofit/>
          </a:bodyPr>
          <a:lstStyle/>
          <a:p>
            <a:pPr>
              <a:spcBef>
                <a:spcPts val="0"/>
              </a:spcBef>
              <a:defRPr/>
            </a:pPr>
            <a:r>
              <a:rPr lang="en-US" sz="2200" dirty="0">
                <a:latin typeface="Calibri" pitchFamily="34" charset="0"/>
                <a:ea typeface="ＭＳ Ｐゴシック" pitchFamily="34" charset="-128"/>
                <a:cs typeface="Calibri" pitchFamily="34" charset="0"/>
              </a:rPr>
              <a:t>It is not the same as the “average” day in the cluster.</a:t>
            </a:r>
          </a:p>
          <a:p>
            <a:pPr lvl="1">
              <a:spcBef>
                <a:spcPts val="0"/>
              </a:spcBef>
              <a:defRPr/>
            </a:pPr>
            <a:r>
              <a:rPr lang="en-US" sz="2000" dirty="0">
                <a:latin typeface="Calibri" pitchFamily="34" charset="0"/>
                <a:ea typeface="ＭＳ Ｐゴシック" pitchFamily="34" charset="-128"/>
                <a:cs typeface="Calibri" pitchFamily="34" charset="0"/>
              </a:rPr>
              <a:t>Picking a representative day considering multiple performance measures means that no single day will exactly conform to the average conditions.</a:t>
            </a:r>
          </a:p>
          <a:p>
            <a:pPr lvl="1">
              <a:spcBef>
                <a:spcPts val="0"/>
              </a:spcBef>
              <a:defRPr/>
            </a:pPr>
            <a:r>
              <a:rPr lang="en-US" sz="2000" dirty="0">
                <a:latin typeface="Calibri" pitchFamily="34" charset="0"/>
                <a:ea typeface="ＭＳ Ｐゴシック" pitchFamily="34" charset="-128"/>
                <a:cs typeface="Calibri" pitchFamily="34" charset="0"/>
              </a:rPr>
              <a:t>It is an actual day with clear cause-and-effect relationships between sources of variation (e.g., incidents) and system </a:t>
            </a:r>
            <a:r>
              <a:rPr lang="en-US" sz="2200" dirty="0">
                <a:latin typeface="Calibri" pitchFamily="34" charset="0"/>
                <a:ea typeface="ＭＳ Ｐゴシック" pitchFamily="34" charset="-128"/>
                <a:cs typeface="Calibri" pitchFamily="34" charset="0"/>
              </a:rPr>
              <a:t>performance.</a:t>
            </a:r>
          </a:p>
          <a:p>
            <a:pPr lvl="1">
              <a:spcBef>
                <a:spcPts val="0"/>
              </a:spcBef>
              <a:defRPr/>
            </a:pPr>
            <a:endParaRPr lang="en-US" sz="2200" dirty="0">
              <a:latin typeface="Calibri" pitchFamily="34" charset="0"/>
              <a:ea typeface="ＭＳ Ｐゴシック" pitchFamily="34" charset="-128"/>
              <a:cs typeface="Calibri" pitchFamily="34" charset="0"/>
            </a:endParaRPr>
          </a:p>
        </p:txBody>
      </p:sp>
      <p:sp>
        <p:nvSpPr>
          <p:cNvPr id="88067" name="Rectangle 2"/>
          <p:cNvSpPr txBox="1">
            <a:spLocks noChangeArrowheads="1"/>
          </p:cNvSpPr>
          <p:nvPr/>
        </p:nvSpPr>
        <p:spPr bwMode="auto">
          <a:xfrm>
            <a:off x="1790700" y="152400"/>
            <a:ext cx="8610600" cy="1066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defPPr>
              <a:defRPr lang="en-US"/>
            </a:defPPr>
            <a:lvl1pPr algn="ctr">
              <a:spcBef>
                <a:spcPct val="0"/>
              </a:spcBef>
              <a:buNone/>
              <a:defRPr sz="3600" b="1" cap="all" baseline="0">
                <a:solidFill>
                  <a:schemeClr val="bg1"/>
                </a:solidFill>
                <a:latin typeface="+mj-lt"/>
                <a:ea typeface="+mj-ea"/>
                <a:cs typeface="+mj-cs"/>
              </a:defRPr>
            </a:lvl1pPr>
            <a:lvl2pPr marL="742950" indent="-285750" eaLnBrk="0" hangingPunct="0">
              <a:defRPr sz="2000">
                <a:latin typeface="Tahoma" pitchFamily="34" charset="0"/>
                <a:ea typeface="MS PGothic" pitchFamily="34" charset="-128"/>
              </a:defRPr>
            </a:lvl2pPr>
            <a:lvl3pPr marL="1143000" indent="-228600" eaLnBrk="0" hangingPunct="0">
              <a:defRPr sz="2000">
                <a:latin typeface="Tahoma" pitchFamily="34" charset="0"/>
                <a:ea typeface="MS PGothic" pitchFamily="34" charset="-128"/>
              </a:defRPr>
            </a:lvl3pPr>
            <a:lvl4pPr marL="1600200" indent="-228600" eaLnBrk="0" hangingPunct="0">
              <a:defRPr sz="2000">
                <a:latin typeface="Tahoma" pitchFamily="34" charset="0"/>
                <a:ea typeface="MS PGothic" pitchFamily="34" charset="-128"/>
              </a:defRPr>
            </a:lvl4pPr>
            <a:lvl5pPr marL="2057400" indent="-228600" eaLnBrk="0" hangingPunct="0">
              <a:defRPr sz="2000">
                <a:latin typeface="Tahoma" pitchFamily="34" charset="0"/>
                <a:ea typeface="MS PGothic" pitchFamily="34" charset="-128"/>
              </a:defRPr>
            </a:lvl5pPr>
            <a:lvl6pPr marL="2514600" indent="-228600" eaLnBrk="0" fontAlgn="base" hangingPunct="0">
              <a:spcBef>
                <a:spcPct val="0"/>
              </a:spcBef>
              <a:spcAft>
                <a:spcPct val="0"/>
              </a:spcAft>
              <a:defRPr sz="2000">
                <a:latin typeface="Tahoma" pitchFamily="34" charset="0"/>
                <a:ea typeface="MS PGothic" pitchFamily="34" charset="-128"/>
              </a:defRPr>
            </a:lvl6pPr>
            <a:lvl7pPr marL="2971800" indent="-228600" eaLnBrk="0" fontAlgn="base" hangingPunct="0">
              <a:spcBef>
                <a:spcPct val="0"/>
              </a:spcBef>
              <a:spcAft>
                <a:spcPct val="0"/>
              </a:spcAft>
              <a:defRPr sz="2000">
                <a:latin typeface="Tahoma" pitchFamily="34" charset="0"/>
                <a:ea typeface="MS PGothic" pitchFamily="34" charset="-128"/>
              </a:defRPr>
            </a:lvl7pPr>
            <a:lvl8pPr marL="3429000" indent="-228600" eaLnBrk="0" fontAlgn="base" hangingPunct="0">
              <a:spcBef>
                <a:spcPct val="0"/>
              </a:spcBef>
              <a:spcAft>
                <a:spcPct val="0"/>
              </a:spcAft>
              <a:defRPr sz="2000">
                <a:latin typeface="Tahoma" pitchFamily="34" charset="0"/>
                <a:ea typeface="MS PGothic" pitchFamily="34" charset="-128"/>
              </a:defRPr>
            </a:lvl8pPr>
            <a:lvl9pPr marL="3886200" indent="-228600" eaLnBrk="0" fontAlgn="base" hangingPunct="0">
              <a:spcBef>
                <a:spcPct val="0"/>
              </a:spcBef>
              <a:spcAft>
                <a:spcPct val="0"/>
              </a:spcAft>
              <a:defRPr sz="2000">
                <a:latin typeface="Tahoma" pitchFamily="34" charset="0"/>
                <a:ea typeface="MS PGothic" pitchFamily="34" charset="-128"/>
              </a:defRPr>
            </a:lvl9pPr>
          </a:lstStyle>
          <a:p>
            <a:r>
              <a:rPr lang="en-US" dirty="0"/>
              <a:t>Step 1: Identify Representative Days (CONT.)</a:t>
            </a:r>
          </a:p>
        </p:txBody>
      </p:sp>
      <p:sp>
        <p:nvSpPr>
          <p:cNvPr id="4" name="Slide Number Placeholder 2">
            <a:extLst>
              <a:ext uri="{FF2B5EF4-FFF2-40B4-BE49-F238E27FC236}">
                <a16:creationId xmlns:a16="http://schemas.microsoft.com/office/drawing/2014/main" id="{98143772-AF62-4500-BF9D-3BB52DF7D1D2}"/>
              </a:ext>
            </a:extLst>
          </p:cNvPr>
          <p:cNvSpPr txBox="1">
            <a:spLocks/>
          </p:cNvSpPr>
          <p:nvPr/>
        </p:nvSpPr>
        <p:spPr>
          <a:xfrm>
            <a:off x="7848600" y="63246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64C510D-D580-43A2-9ABD-5D3EEA2F3D97}" type="slidenum">
              <a:rPr lang="en-US" sz="1200">
                <a:solidFill>
                  <a:schemeClr val="bg1"/>
                </a:solidFill>
              </a:rPr>
              <a:pPr algn="r"/>
              <a:t>19</a:t>
            </a:fld>
            <a:endParaRPr lang="en-US" sz="1200" dirty="0">
              <a:solidFill>
                <a:schemeClr val="bg1"/>
              </a:solidFill>
            </a:endParaRPr>
          </a:p>
        </p:txBody>
      </p:sp>
      <p:sp>
        <p:nvSpPr>
          <p:cNvPr id="176" name="Rectangle 175">
            <a:extLst>
              <a:ext uri="{FF2B5EF4-FFF2-40B4-BE49-F238E27FC236}">
                <a16:creationId xmlns:a16="http://schemas.microsoft.com/office/drawing/2014/main" id="{80D98FE9-20F3-4304-AA4E-D425FDBEB9E8}"/>
              </a:ext>
            </a:extLst>
          </p:cNvPr>
          <p:cNvSpPr/>
          <p:nvPr/>
        </p:nvSpPr>
        <p:spPr bwMode="auto">
          <a:xfrm>
            <a:off x="6560786" y="1637545"/>
            <a:ext cx="3192815" cy="3888400"/>
          </a:xfrm>
          <a:prstGeom prst="rect">
            <a:avLst/>
          </a:prstGeom>
          <a:noFill/>
          <a:ln w="28575" cap="flat" cmpd="sng" algn="ctr">
            <a:solidFill>
              <a:srgbClr val="000000"/>
            </a:solidFill>
            <a:prstDash val="solid"/>
            <a:headEnd type="none" w="med" len="med"/>
            <a:tailEnd type="none" w="med" len="med"/>
          </a:ln>
          <a:effectLst/>
        </p:spPr>
        <p:txBody>
          <a:bodyPr anchor="ctr"/>
          <a:lstStyle/>
          <a:p>
            <a:pPr algn="ctr">
              <a:defRPr/>
            </a:pPr>
            <a:endParaRPr lang="en-US" sz="1600" i="1" kern="0" dirty="0" err="1">
              <a:solidFill>
                <a:srgbClr val="FFFFFF"/>
              </a:solidFill>
              <a:latin typeface="Arial"/>
            </a:endParaRPr>
          </a:p>
        </p:txBody>
      </p:sp>
      <p:sp>
        <p:nvSpPr>
          <p:cNvPr id="189" name="Oval 188">
            <a:extLst>
              <a:ext uri="{FF2B5EF4-FFF2-40B4-BE49-F238E27FC236}">
                <a16:creationId xmlns:a16="http://schemas.microsoft.com/office/drawing/2014/main" id="{B0529986-3F3E-49ED-A327-2EDB7C0D4B80}"/>
              </a:ext>
            </a:extLst>
          </p:cNvPr>
          <p:cNvSpPr>
            <a:spLocks noChangeAspect="1"/>
          </p:cNvSpPr>
          <p:nvPr/>
        </p:nvSpPr>
        <p:spPr bwMode="auto">
          <a:xfrm>
            <a:off x="7451040" y="4852573"/>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91" name="Oval 190">
            <a:extLst>
              <a:ext uri="{FF2B5EF4-FFF2-40B4-BE49-F238E27FC236}">
                <a16:creationId xmlns:a16="http://schemas.microsoft.com/office/drawing/2014/main" id="{4923A3B3-A522-4F6F-A1BE-04FCF0452B04}"/>
              </a:ext>
            </a:extLst>
          </p:cNvPr>
          <p:cNvSpPr>
            <a:spLocks noChangeAspect="1"/>
          </p:cNvSpPr>
          <p:nvPr/>
        </p:nvSpPr>
        <p:spPr bwMode="auto">
          <a:xfrm>
            <a:off x="7582377" y="4983643"/>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192" name="Oval 191">
            <a:extLst>
              <a:ext uri="{FF2B5EF4-FFF2-40B4-BE49-F238E27FC236}">
                <a16:creationId xmlns:a16="http://schemas.microsoft.com/office/drawing/2014/main" id="{6E64638F-8D42-4E8C-A9C0-6A88A4DD32EB}"/>
              </a:ext>
            </a:extLst>
          </p:cNvPr>
          <p:cNvSpPr>
            <a:spLocks noChangeAspect="1"/>
          </p:cNvSpPr>
          <p:nvPr/>
        </p:nvSpPr>
        <p:spPr bwMode="auto">
          <a:xfrm>
            <a:off x="7148693" y="4698651"/>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00" name="Oval 199">
            <a:extLst>
              <a:ext uri="{FF2B5EF4-FFF2-40B4-BE49-F238E27FC236}">
                <a16:creationId xmlns:a16="http://schemas.microsoft.com/office/drawing/2014/main" id="{EED79C91-674D-46DA-B741-CED8FC9C4BED}"/>
              </a:ext>
            </a:extLst>
          </p:cNvPr>
          <p:cNvSpPr>
            <a:spLocks noChangeAspect="1"/>
          </p:cNvSpPr>
          <p:nvPr/>
        </p:nvSpPr>
        <p:spPr bwMode="auto">
          <a:xfrm>
            <a:off x="7708240" y="4501656"/>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02" name="Oval 201">
            <a:extLst>
              <a:ext uri="{FF2B5EF4-FFF2-40B4-BE49-F238E27FC236}">
                <a16:creationId xmlns:a16="http://schemas.microsoft.com/office/drawing/2014/main" id="{FBFB7872-0534-4DBC-A877-FBF9829D0C15}"/>
              </a:ext>
            </a:extLst>
          </p:cNvPr>
          <p:cNvSpPr>
            <a:spLocks noChangeAspect="1"/>
          </p:cNvSpPr>
          <p:nvPr/>
        </p:nvSpPr>
        <p:spPr bwMode="auto">
          <a:xfrm>
            <a:off x="7392896" y="2190693"/>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03" name="Oval 202">
            <a:extLst>
              <a:ext uri="{FF2B5EF4-FFF2-40B4-BE49-F238E27FC236}">
                <a16:creationId xmlns:a16="http://schemas.microsoft.com/office/drawing/2014/main" id="{A67DB523-1732-4957-BE5C-C29778DB9D47}"/>
              </a:ext>
            </a:extLst>
          </p:cNvPr>
          <p:cNvSpPr>
            <a:spLocks noChangeAspect="1"/>
          </p:cNvSpPr>
          <p:nvPr/>
        </p:nvSpPr>
        <p:spPr bwMode="auto">
          <a:xfrm>
            <a:off x="7248016" y="2429894"/>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04" name="Oval 203">
            <a:extLst>
              <a:ext uri="{FF2B5EF4-FFF2-40B4-BE49-F238E27FC236}">
                <a16:creationId xmlns:a16="http://schemas.microsoft.com/office/drawing/2014/main" id="{869E676A-32C0-4D0B-B629-756F35A9FD01}"/>
              </a:ext>
            </a:extLst>
          </p:cNvPr>
          <p:cNvSpPr>
            <a:spLocks noChangeAspect="1"/>
          </p:cNvSpPr>
          <p:nvPr/>
        </p:nvSpPr>
        <p:spPr bwMode="auto">
          <a:xfrm>
            <a:off x="7847745" y="3360618"/>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05" name="Oval 204">
            <a:extLst>
              <a:ext uri="{FF2B5EF4-FFF2-40B4-BE49-F238E27FC236}">
                <a16:creationId xmlns:a16="http://schemas.microsoft.com/office/drawing/2014/main" id="{E9796AA6-2938-46EF-BDFA-19DEEA6FD2E0}"/>
              </a:ext>
            </a:extLst>
          </p:cNvPr>
          <p:cNvSpPr>
            <a:spLocks noChangeAspect="1"/>
          </p:cNvSpPr>
          <p:nvPr/>
        </p:nvSpPr>
        <p:spPr bwMode="auto">
          <a:xfrm>
            <a:off x="7817374" y="3135683"/>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08" name="Oval 207">
            <a:extLst>
              <a:ext uri="{FF2B5EF4-FFF2-40B4-BE49-F238E27FC236}">
                <a16:creationId xmlns:a16="http://schemas.microsoft.com/office/drawing/2014/main" id="{E48BA468-3DAC-40BA-A1BE-CD855E368CC4}"/>
              </a:ext>
            </a:extLst>
          </p:cNvPr>
          <p:cNvSpPr>
            <a:spLocks noChangeAspect="1"/>
          </p:cNvSpPr>
          <p:nvPr/>
        </p:nvSpPr>
        <p:spPr bwMode="auto">
          <a:xfrm>
            <a:off x="8169569" y="4285075"/>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11" name="Oval 210">
            <a:extLst>
              <a:ext uri="{FF2B5EF4-FFF2-40B4-BE49-F238E27FC236}">
                <a16:creationId xmlns:a16="http://schemas.microsoft.com/office/drawing/2014/main" id="{F0BB80D9-9E02-4C4B-BE8E-3D08A9260E90}"/>
              </a:ext>
            </a:extLst>
          </p:cNvPr>
          <p:cNvSpPr>
            <a:spLocks noChangeAspect="1"/>
          </p:cNvSpPr>
          <p:nvPr/>
        </p:nvSpPr>
        <p:spPr bwMode="auto">
          <a:xfrm>
            <a:off x="7977069" y="2764970"/>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20" name="Oval 219">
            <a:extLst>
              <a:ext uri="{FF2B5EF4-FFF2-40B4-BE49-F238E27FC236}">
                <a16:creationId xmlns:a16="http://schemas.microsoft.com/office/drawing/2014/main" id="{267816A3-5D7E-4E84-AA78-22A510101613}"/>
              </a:ext>
            </a:extLst>
          </p:cNvPr>
          <p:cNvSpPr>
            <a:spLocks noChangeAspect="1"/>
          </p:cNvSpPr>
          <p:nvPr/>
        </p:nvSpPr>
        <p:spPr bwMode="auto">
          <a:xfrm>
            <a:off x="8503040" y="2370913"/>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33" name="Oval 232">
            <a:extLst>
              <a:ext uri="{FF2B5EF4-FFF2-40B4-BE49-F238E27FC236}">
                <a16:creationId xmlns:a16="http://schemas.microsoft.com/office/drawing/2014/main" id="{EA110D22-5FA5-4845-901F-12F86DF12CB0}"/>
              </a:ext>
            </a:extLst>
          </p:cNvPr>
          <p:cNvSpPr>
            <a:spLocks noChangeAspect="1"/>
          </p:cNvSpPr>
          <p:nvPr/>
        </p:nvSpPr>
        <p:spPr bwMode="auto">
          <a:xfrm>
            <a:off x="8089389" y="3043439"/>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34" name="Oval 233">
            <a:extLst>
              <a:ext uri="{FF2B5EF4-FFF2-40B4-BE49-F238E27FC236}">
                <a16:creationId xmlns:a16="http://schemas.microsoft.com/office/drawing/2014/main" id="{DC90F2B8-C529-470F-9EBE-ED34608E7890}"/>
              </a:ext>
            </a:extLst>
          </p:cNvPr>
          <p:cNvSpPr>
            <a:spLocks noChangeAspect="1"/>
          </p:cNvSpPr>
          <p:nvPr/>
        </p:nvSpPr>
        <p:spPr bwMode="auto">
          <a:xfrm>
            <a:off x="8421534" y="2780862"/>
            <a:ext cx="112867" cy="109225"/>
          </a:xfrm>
          <a:prstGeom prst="ellipse">
            <a:avLst/>
          </a:prstGeom>
          <a:solidFill>
            <a:srgbClr val="FFFFFF">
              <a:lumMod val="75000"/>
            </a:srgbClr>
          </a:solidFill>
          <a:ln w="38100"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35" name="Oval 234">
            <a:extLst>
              <a:ext uri="{FF2B5EF4-FFF2-40B4-BE49-F238E27FC236}">
                <a16:creationId xmlns:a16="http://schemas.microsoft.com/office/drawing/2014/main" id="{94BE79A8-C7B7-4863-8B7D-D85ED1809384}"/>
              </a:ext>
            </a:extLst>
          </p:cNvPr>
          <p:cNvSpPr>
            <a:spLocks noChangeAspect="1"/>
          </p:cNvSpPr>
          <p:nvPr/>
        </p:nvSpPr>
        <p:spPr bwMode="auto">
          <a:xfrm>
            <a:off x="8958814" y="2370913"/>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36" name="Oval 235">
            <a:extLst>
              <a:ext uri="{FF2B5EF4-FFF2-40B4-BE49-F238E27FC236}">
                <a16:creationId xmlns:a16="http://schemas.microsoft.com/office/drawing/2014/main" id="{9D689127-EAC9-4B0D-A572-A8D63E932D39}"/>
              </a:ext>
            </a:extLst>
          </p:cNvPr>
          <p:cNvSpPr>
            <a:spLocks noChangeAspect="1"/>
          </p:cNvSpPr>
          <p:nvPr/>
        </p:nvSpPr>
        <p:spPr bwMode="auto">
          <a:xfrm>
            <a:off x="7469509" y="1912169"/>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37" name="Oval 236">
            <a:extLst>
              <a:ext uri="{FF2B5EF4-FFF2-40B4-BE49-F238E27FC236}">
                <a16:creationId xmlns:a16="http://schemas.microsoft.com/office/drawing/2014/main" id="{1DCF0010-059F-4DA3-A458-B900C1276789}"/>
              </a:ext>
            </a:extLst>
          </p:cNvPr>
          <p:cNvSpPr>
            <a:spLocks noChangeAspect="1"/>
          </p:cNvSpPr>
          <p:nvPr/>
        </p:nvSpPr>
        <p:spPr bwMode="auto">
          <a:xfrm>
            <a:off x="7749967" y="1998459"/>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38" name="Oval 237">
            <a:extLst>
              <a:ext uri="{FF2B5EF4-FFF2-40B4-BE49-F238E27FC236}">
                <a16:creationId xmlns:a16="http://schemas.microsoft.com/office/drawing/2014/main" id="{5E4A71CB-3AA5-4C62-B788-67D0B42BEA26}"/>
              </a:ext>
            </a:extLst>
          </p:cNvPr>
          <p:cNvSpPr>
            <a:spLocks noChangeAspect="1"/>
          </p:cNvSpPr>
          <p:nvPr/>
        </p:nvSpPr>
        <p:spPr bwMode="auto">
          <a:xfrm>
            <a:off x="9163336" y="2136080"/>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39" name="Oval 238">
            <a:extLst>
              <a:ext uri="{FF2B5EF4-FFF2-40B4-BE49-F238E27FC236}">
                <a16:creationId xmlns:a16="http://schemas.microsoft.com/office/drawing/2014/main" id="{8D442F5E-5B76-478D-A819-94FABB4CEA9D}"/>
              </a:ext>
            </a:extLst>
          </p:cNvPr>
          <p:cNvSpPr>
            <a:spLocks noChangeAspect="1"/>
          </p:cNvSpPr>
          <p:nvPr/>
        </p:nvSpPr>
        <p:spPr bwMode="auto">
          <a:xfrm>
            <a:off x="8787749" y="2191512"/>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41" name="Oval 240">
            <a:extLst>
              <a:ext uri="{FF2B5EF4-FFF2-40B4-BE49-F238E27FC236}">
                <a16:creationId xmlns:a16="http://schemas.microsoft.com/office/drawing/2014/main" id="{2660EEC7-292A-490A-A78E-D5605917FBA2}"/>
              </a:ext>
            </a:extLst>
          </p:cNvPr>
          <p:cNvSpPr>
            <a:spLocks noChangeAspect="1"/>
          </p:cNvSpPr>
          <p:nvPr/>
        </p:nvSpPr>
        <p:spPr bwMode="auto">
          <a:xfrm>
            <a:off x="7092122" y="4227732"/>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42" name="Oval 241">
            <a:extLst>
              <a:ext uri="{FF2B5EF4-FFF2-40B4-BE49-F238E27FC236}">
                <a16:creationId xmlns:a16="http://schemas.microsoft.com/office/drawing/2014/main" id="{1CA18FCA-D35A-4E92-855F-CA2C6DAD8379}"/>
              </a:ext>
            </a:extLst>
          </p:cNvPr>
          <p:cNvSpPr>
            <a:spLocks noChangeAspect="1"/>
          </p:cNvSpPr>
          <p:nvPr/>
        </p:nvSpPr>
        <p:spPr bwMode="auto">
          <a:xfrm>
            <a:off x="7338173" y="4063895"/>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43" name="Oval 242">
            <a:extLst>
              <a:ext uri="{FF2B5EF4-FFF2-40B4-BE49-F238E27FC236}">
                <a16:creationId xmlns:a16="http://schemas.microsoft.com/office/drawing/2014/main" id="{6BCC9BC5-9705-4253-A782-63EDE96F26FD}"/>
              </a:ext>
            </a:extLst>
          </p:cNvPr>
          <p:cNvSpPr>
            <a:spLocks noChangeAspect="1"/>
          </p:cNvSpPr>
          <p:nvPr/>
        </p:nvSpPr>
        <p:spPr bwMode="auto">
          <a:xfrm>
            <a:off x="7127351" y="4009283"/>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44" name="Oval 243">
            <a:extLst>
              <a:ext uri="{FF2B5EF4-FFF2-40B4-BE49-F238E27FC236}">
                <a16:creationId xmlns:a16="http://schemas.microsoft.com/office/drawing/2014/main" id="{6058EED2-39CF-4C79-B7FC-BEEC0B5D19E8}"/>
              </a:ext>
            </a:extLst>
          </p:cNvPr>
          <p:cNvSpPr>
            <a:spLocks noChangeAspect="1"/>
          </p:cNvSpPr>
          <p:nvPr/>
        </p:nvSpPr>
        <p:spPr bwMode="auto">
          <a:xfrm>
            <a:off x="7252530" y="5092868"/>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246" name="Freeform 78">
            <a:extLst>
              <a:ext uri="{FF2B5EF4-FFF2-40B4-BE49-F238E27FC236}">
                <a16:creationId xmlns:a16="http://schemas.microsoft.com/office/drawing/2014/main" id="{61A7CAF0-4268-446A-A2C7-F5B69ABBA2C5}"/>
              </a:ext>
            </a:extLst>
          </p:cNvPr>
          <p:cNvSpPr/>
          <p:nvPr/>
        </p:nvSpPr>
        <p:spPr>
          <a:xfrm>
            <a:off x="6954008" y="1693718"/>
            <a:ext cx="1041578" cy="908125"/>
          </a:xfrm>
          <a:custGeom>
            <a:avLst/>
            <a:gdLst>
              <a:gd name="connsiteX0" fmla="*/ 1077998 w 1208627"/>
              <a:gd name="connsiteY0" fmla="*/ 174171 h 1055914"/>
              <a:gd name="connsiteX1" fmla="*/ 1023569 w 1208627"/>
              <a:gd name="connsiteY1" fmla="*/ 152400 h 1055914"/>
              <a:gd name="connsiteX2" fmla="*/ 958255 w 1208627"/>
              <a:gd name="connsiteY2" fmla="*/ 119743 h 1055914"/>
              <a:gd name="connsiteX3" fmla="*/ 892941 w 1208627"/>
              <a:gd name="connsiteY3" fmla="*/ 97971 h 1055914"/>
              <a:gd name="connsiteX4" fmla="*/ 860284 w 1208627"/>
              <a:gd name="connsiteY4" fmla="*/ 87086 h 1055914"/>
              <a:gd name="connsiteX5" fmla="*/ 816741 w 1208627"/>
              <a:gd name="connsiteY5" fmla="*/ 65314 h 1055914"/>
              <a:gd name="connsiteX6" fmla="*/ 751427 w 1208627"/>
              <a:gd name="connsiteY6" fmla="*/ 54429 h 1055914"/>
              <a:gd name="connsiteX7" fmla="*/ 653455 w 1208627"/>
              <a:gd name="connsiteY7" fmla="*/ 32657 h 1055914"/>
              <a:gd name="connsiteX8" fmla="*/ 490169 w 1208627"/>
              <a:gd name="connsiteY8" fmla="*/ 10886 h 1055914"/>
              <a:gd name="connsiteX9" fmla="*/ 446627 w 1208627"/>
              <a:gd name="connsiteY9" fmla="*/ 0 h 1055914"/>
              <a:gd name="connsiteX10" fmla="*/ 315998 w 1208627"/>
              <a:gd name="connsiteY10" fmla="*/ 21771 h 1055914"/>
              <a:gd name="connsiteX11" fmla="*/ 283341 w 1208627"/>
              <a:gd name="connsiteY11" fmla="*/ 43543 h 1055914"/>
              <a:gd name="connsiteX12" fmla="*/ 250684 w 1208627"/>
              <a:gd name="connsiteY12" fmla="*/ 54429 h 1055914"/>
              <a:gd name="connsiteX13" fmla="*/ 185369 w 1208627"/>
              <a:gd name="connsiteY13" fmla="*/ 97971 h 1055914"/>
              <a:gd name="connsiteX14" fmla="*/ 152712 w 1208627"/>
              <a:gd name="connsiteY14" fmla="*/ 119743 h 1055914"/>
              <a:gd name="connsiteX15" fmla="*/ 109169 w 1208627"/>
              <a:gd name="connsiteY15" fmla="*/ 163286 h 1055914"/>
              <a:gd name="connsiteX16" fmla="*/ 98284 w 1208627"/>
              <a:gd name="connsiteY16" fmla="*/ 195943 h 1055914"/>
              <a:gd name="connsiteX17" fmla="*/ 76512 w 1208627"/>
              <a:gd name="connsiteY17" fmla="*/ 228600 h 1055914"/>
              <a:gd name="connsiteX18" fmla="*/ 32969 w 1208627"/>
              <a:gd name="connsiteY18" fmla="*/ 326571 h 1055914"/>
              <a:gd name="connsiteX19" fmla="*/ 22084 w 1208627"/>
              <a:gd name="connsiteY19" fmla="*/ 370114 h 1055914"/>
              <a:gd name="connsiteX20" fmla="*/ 312 w 1208627"/>
              <a:gd name="connsiteY20" fmla="*/ 446314 h 1055914"/>
              <a:gd name="connsiteX21" fmla="*/ 43855 w 1208627"/>
              <a:gd name="connsiteY21" fmla="*/ 718457 h 1055914"/>
              <a:gd name="connsiteX22" fmla="*/ 65627 w 1208627"/>
              <a:gd name="connsiteY22" fmla="*/ 751114 h 1055914"/>
              <a:gd name="connsiteX23" fmla="*/ 98284 w 1208627"/>
              <a:gd name="connsiteY23" fmla="*/ 827314 h 1055914"/>
              <a:gd name="connsiteX24" fmla="*/ 163598 w 1208627"/>
              <a:gd name="connsiteY24" fmla="*/ 892629 h 1055914"/>
              <a:gd name="connsiteX25" fmla="*/ 185369 w 1208627"/>
              <a:gd name="connsiteY25" fmla="*/ 936171 h 1055914"/>
              <a:gd name="connsiteX26" fmla="*/ 261569 w 1208627"/>
              <a:gd name="connsiteY26" fmla="*/ 979714 h 1055914"/>
              <a:gd name="connsiteX27" fmla="*/ 283341 w 1208627"/>
              <a:gd name="connsiteY27" fmla="*/ 1001486 h 1055914"/>
              <a:gd name="connsiteX28" fmla="*/ 359541 w 1208627"/>
              <a:gd name="connsiteY28" fmla="*/ 1023257 h 1055914"/>
              <a:gd name="connsiteX29" fmla="*/ 413969 w 1208627"/>
              <a:gd name="connsiteY29" fmla="*/ 1034143 h 1055914"/>
              <a:gd name="connsiteX30" fmla="*/ 446627 w 1208627"/>
              <a:gd name="connsiteY30" fmla="*/ 1045029 h 1055914"/>
              <a:gd name="connsiteX31" fmla="*/ 544598 w 1208627"/>
              <a:gd name="connsiteY31" fmla="*/ 1055914 h 1055914"/>
              <a:gd name="connsiteX32" fmla="*/ 871169 w 1208627"/>
              <a:gd name="connsiteY32" fmla="*/ 1045029 h 1055914"/>
              <a:gd name="connsiteX33" fmla="*/ 903827 w 1208627"/>
              <a:gd name="connsiteY33" fmla="*/ 1023257 h 1055914"/>
              <a:gd name="connsiteX34" fmla="*/ 969141 w 1208627"/>
              <a:gd name="connsiteY34" fmla="*/ 1001486 h 1055914"/>
              <a:gd name="connsiteX35" fmla="*/ 990912 w 1208627"/>
              <a:gd name="connsiteY35" fmla="*/ 979714 h 1055914"/>
              <a:gd name="connsiteX36" fmla="*/ 1023569 w 1208627"/>
              <a:gd name="connsiteY36" fmla="*/ 968829 h 1055914"/>
              <a:gd name="connsiteX37" fmla="*/ 1056227 w 1208627"/>
              <a:gd name="connsiteY37" fmla="*/ 947057 h 1055914"/>
              <a:gd name="connsiteX38" fmla="*/ 1077998 w 1208627"/>
              <a:gd name="connsiteY38" fmla="*/ 914400 h 1055914"/>
              <a:gd name="connsiteX39" fmla="*/ 1110655 w 1208627"/>
              <a:gd name="connsiteY39" fmla="*/ 892629 h 1055914"/>
              <a:gd name="connsiteX40" fmla="*/ 1132427 w 1208627"/>
              <a:gd name="connsiteY40" fmla="*/ 870857 h 1055914"/>
              <a:gd name="connsiteX41" fmla="*/ 1154198 w 1208627"/>
              <a:gd name="connsiteY41" fmla="*/ 827314 h 1055914"/>
              <a:gd name="connsiteX42" fmla="*/ 1165084 w 1208627"/>
              <a:gd name="connsiteY42" fmla="*/ 794657 h 1055914"/>
              <a:gd name="connsiteX43" fmla="*/ 1208627 w 1208627"/>
              <a:gd name="connsiteY43" fmla="*/ 729343 h 1055914"/>
              <a:gd name="connsiteX44" fmla="*/ 1197741 w 1208627"/>
              <a:gd name="connsiteY44" fmla="*/ 370114 h 1055914"/>
              <a:gd name="connsiteX45" fmla="*/ 1165084 w 1208627"/>
              <a:gd name="connsiteY45" fmla="*/ 250371 h 1055914"/>
              <a:gd name="connsiteX46" fmla="*/ 1154198 w 1208627"/>
              <a:gd name="connsiteY46" fmla="*/ 217714 h 1055914"/>
              <a:gd name="connsiteX47" fmla="*/ 1088884 w 1208627"/>
              <a:gd name="connsiteY47" fmla="*/ 195943 h 1055914"/>
              <a:gd name="connsiteX48" fmla="*/ 1077998 w 1208627"/>
              <a:gd name="connsiteY48" fmla="*/ 174171 h 105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08627" h="1055914">
                <a:moveTo>
                  <a:pt x="1077998" y="174171"/>
                </a:moveTo>
                <a:cubicBezTo>
                  <a:pt x="1067112" y="166914"/>
                  <a:pt x="1041358" y="160486"/>
                  <a:pt x="1023569" y="152400"/>
                </a:cubicBezTo>
                <a:cubicBezTo>
                  <a:pt x="1001410" y="142328"/>
                  <a:pt x="980724" y="129105"/>
                  <a:pt x="958255" y="119743"/>
                </a:cubicBezTo>
                <a:cubicBezTo>
                  <a:pt x="937071" y="110916"/>
                  <a:pt x="914712" y="105228"/>
                  <a:pt x="892941" y="97971"/>
                </a:cubicBezTo>
                <a:cubicBezTo>
                  <a:pt x="882055" y="94342"/>
                  <a:pt x="870547" y="92218"/>
                  <a:pt x="860284" y="87086"/>
                </a:cubicBezTo>
                <a:cubicBezTo>
                  <a:pt x="845770" y="79829"/>
                  <a:pt x="832284" y="69977"/>
                  <a:pt x="816741" y="65314"/>
                </a:cubicBezTo>
                <a:cubicBezTo>
                  <a:pt x="795600" y="58972"/>
                  <a:pt x="773198" y="58057"/>
                  <a:pt x="751427" y="54429"/>
                </a:cubicBezTo>
                <a:cubicBezTo>
                  <a:pt x="693846" y="35235"/>
                  <a:pt x="737752" y="47984"/>
                  <a:pt x="653455" y="32657"/>
                </a:cubicBezTo>
                <a:cubicBezTo>
                  <a:pt x="543229" y="12615"/>
                  <a:pt x="656935" y="27561"/>
                  <a:pt x="490169" y="10886"/>
                </a:cubicBezTo>
                <a:cubicBezTo>
                  <a:pt x="475655" y="7257"/>
                  <a:pt x="461588" y="0"/>
                  <a:pt x="446627" y="0"/>
                </a:cubicBezTo>
                <a:cubicBezTo>
                  <a:pt x="395666" y="0"/>
                  <a:pt x="361856" y="10307"/>
                  <a:pt x="315998" y="21771"/>
                </a:cubicBezTo>
                <a:cubicBezTo>
                  <a:pt x="305112" y="29028"/>
                  <a:pt x="295043" y="37692"/>
                  <a:pt x="283341" y="43543"/>
                </a:cubicBezTo>
                <a:cubicBezTo>
                  <a:pt x="273078" y="48675"/>
                  <a:pt x="260715" y="48857"/>
                  <a:pt x="250684" y="54429"/>
                </a:cubicBezTo>
                <a:cubicBezTo>
                  <a:pt x="227811" y="67136"/>
                  <a:pt x="207141" y="83457"/>
                  <a:pt x="185369" y="97971"/>
                </a:cubicBezTo>
                <a:cubicBezTo>
                  <a:pt x="174483" y="105228"/>
                  <a:pt x="161963" y="110492"/>
                  <a:pt x="152712" y="119743"/>
                </a:cubicBezTo>
                <a:lnTo>
                  <a:pt x="109169" y="163286"/>
                </a:lnTo>
                <a:cubicBezTo>
                  <a:pt x="105541" y="174172"/>
                  <a:pt x="103416" y="185680"/>
                  <a:pt x="98284" y="195943"/>
                </a:cubicBezTo>
                <a:cubicBezTo>
                  <a:pt x="92433" y="207645"/>
                  <a:pt x="81826" y="216645"/>
                  <a:pt x="76512" y="228600"/>
                </a:cubicBezTo>
                <a:cubicBezTo>
                  <a:pt x="24694" y="345189"/>
                  <a:pt x="82242" y="252664"/>
                  <a:pt x="32969" y="326571"/>
                </a:cubicBezTo>
                <a:cubicBezTo>
                  <a:pt x="29341" y="341085"/>
                  <a:pt x="26194" y="355729"/>
                  <a:pt x="22084" y="370114"/>
                </a:cubicBezTo>
                <a:cubicBezTo>
                  <a:pt x="-9161" y="479472"/>
                  <a:pt x="34357" y="310139"/>
                  <a:pt x="312" y="446314"/>
                </a:cubicBezTo>
                <a:cubicBezTo>
                  <a:pt x="11383" y="667726"/>
                  <a:pt x="-25933" y="606798"/>
                  <a:pt x="43855" y="718457"/>
                </a:cubicBezTo>
                <a:cubicBezTo>
                  <a:pt x="50789" y="729551"/>
                  <a:pt x="58370" y="740228"/>
                  <a:pt x="65627" y="751114"/>
                </a:cubicBezTo>
                <a:cubicBezTo>
                  <a:pt x="73492" y="774710"/>
                  <a:pt x="82909" y="808095"/>
                  <a:pt x="98284" y="827314"/>
                </a:cubicBezTo>
                <a:cubicBezTo>
                  <a:pt x="117518" y="851357"/>
                  <a:pt x="149828" y="865090"/>
                  <a:pt x="163598" y="892629"/>
                </a:cubicBezTo>
                <a:cubicBezTo>
                  <a:pt x="170855" y="907143"/>
                  <a:pt x="174809" y="923850"/>
                  <a:pt x="185369" y="936171"/>
                </a:cubicBezTo>
                <a:cubicBezTo>
                  <a:pt x="211732" y="966928"/>
                  <a:pt x="228371" y="968649"/>
                  <a:pt x="261569" y="979714"/>
                </a:cubicBezTo>
                <a:cubicBezTo>
                  <a:pt x="268826" y="986971"/>
                  <a:pt x="274540" y="996206"/>
                  <a:pt x="283341" y="1001486"/>
                </a:cubicBezTo>
                <a:cubicBezTo>
                  <a:pt x="294034" y="1007902"/>
                  <a:pt x="352010" y="1021583"/>
                  <a:pt x="359541" y="1023257"/>
                </a:cubicBezTo>
                <a:cubicBezTo>
                  <a:pt x="377602" y="1027271"/>
                  <a:pt x="396019" y="1029656"/>
                  <a:pt x="413969" y="1034143"/>
                </a:cubicBezTo>
                <a:cubicBezTo>
                  <a:pt x="425101" y="1036926"/>
                  <a:pt x="435308" y="1043143"/>
                  <a:pt x="446627" y="1045029"/>
                </a:cubicBezTo>
                <a:cubicBezTo>
                  <a:pt x="479038" y="1050431"/>
                  <a:pt x="511941" y="1052286"/>
                  <a:pt x="544598" y="1055914"/>
                </a:cubicBezTo>
                <a:cubicBezTo>
                  <a:pt x="653455" y="1052286"/>
                  <a:pt x="762699" y="1054890"/>
                  <a:pt x="871169" y="1045029"/>
                </a:cubicBezTo>
                <a:cubicBezTo>
                  <a:pt x="884199" y="1043844"/>
                  <a:pt x="891871" y="1028571"/>
                  <a:pt x="903827" y="1023257"/>
                </a:cubicBezTo>
                <a:cubicBezTo>
                  <a:pt x="924798" y="1013937"/>
                  <a:pt x="969141" y="1001486"/>
                  <a:pt x="969141" y="1001486"/>
                </a:cubicBezTo>
                <a:cubicBezTo>
                  <a:pt x="976398" y="994229"/>
                  <a:pt x="982111" y="984994"/>
                  <a:pt x="990912" y="979714"/>
                </a:cubicBezTo>
                <a:cubicBezTo>
                  <a:pt x="1000751" y="973810"/>
                  <a:pt x="1013306" y="973960"/>
                  <a:pt x="1023569" y="968829"/>
                </a:cubicBezTo>
                <a:cubicBezTo>
                  <a:pt x="1035271" y="962978"/>
                  <a:pt x="1045341" y="954314"/>
                  <a:pt x="1056227" y="947057"/>
                </a:cubicBezTo>
                <a:cubicBezTo>
                  <a:pt x="1063484" y="936171"/>
                  <a:pt x="1068747" y="923651"/>
                  <a:pt x="1077998" y="914400"/>
                </a:cubicBezTo>
                <a:cubicBezTo>
                  <a:pt x="1087249" y="905149"/>
                  <a:pt x="1100439" y="900802"/>
                  <a:pt x="1110655" y="892629"/>
                </a:cubicBezTo>
                <a:cubicBezTo>
                  <a:pt x="1118669" y="886218"/>
                  <a:pt x="1125170" y="878114"/>
                  <a:pt x="1132427" y="870857"/>
                </a:cubicBezTo>
                <a:cubicBezTo>
                  <a:pt x="1139684" y="856343"/>
                  <a:pt x="1147806" y="842229"/>
                  <a:pt x="1154198" y="827314"/>
                </a:cubicBezTo>
                <a:cubicBezTo>
                  <a:pt x="1158718" y="816767"/>
                  <a:pt x="1159511" y="804688"/>
                  <a:pt x="1165084" y="794657"/>
                </a:cubicBezTo>
                <a:cubicBezTo>
                  <a:pt x="1177791" y="771784"/>
                  <a:pt x="1208627" y="729343"/>
                  <a:pt x="1208627" y="729343"/>
                </a:cubicBezTo>
                <a:cubicBezTo>
                  <a:pt x="1204998" y="609600"/>
                  <a:pt x="1203439" y="489776"/>
                  <a:pt x="1197741" y="370114"/>
                </a:cubicBezTo>
                <a:cubicBezTo>
                  <a:pt x="1192933" y="269155"/>
                  <a:pt x="1207836" y="293125"/>
                  <a:pt x="1165084" y="250371"/>
                </a:cubicBezTo>
                <a:cubicBezTo>
                  <a:pt x="1161455" y="239485"/>
                  <a:pt x="1163535" y="224383"/>
                  <a:pt x="1154198" y="217714"/>
                </a:cubicBezTo>
                <a:cubicBezTo>
                  <a:pt x="1135524" y="204375"/>
                  <a:pt x="1088884" y="195943"/>
                  <a:pt x="1088884" y="195943"/>
                </a:cubicBezTo>
                <a:cubicBezTo>
                  <a:pt x="1064546" y="171605"/>
                  <a:pt x="1088884" y="181428"/>
                  <a:pt x="1077998" y="174171"/>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80">
            <a:extLst>
              <a:ext uri="{FF2B5EF4-FFF2-40B4-BE49-F238E27FC236}">
                <a16:creationId xmlns:a16="http://schemas.microsoft.com/office/drawing/2014/main" id="{97566992-E963-4246-880F-20ACE7BD079D}"/>
              </a:ext>
            </a:extLst>
          </p:cNvPr>
          <p:cNvSpPr/>
          <p:nvPr/>
        </p:nvSpPr>
        <p:spPr>
          <a:xfrm>
            <a:off x="7639102" y="2002669"/>
            <a:ext cx="1785298" cy="1544749"/>
          </a:xfrm>
          <a:custGeom>
            <a:avLst/>
            <a:gdLst>
              <a:gd name="connsiteX0" fmla="*/ 43543 w 2071625"/>
              <a:gd name="connsiteY0" fmla="*/ 1371600 h 1796142"/>
              <a:gd name="connsiteX1" fmla="*/ 10886 w 2071625"/>
              <a:gd name="connsiteY1" fmla="*/ 1491342 h 1796142"/>
              <a:gd name="connsiteX2" fmla="*/ 0 w 2071625"/>
              <a:gd name="connsiteY2" fmla="*/ 1524000 h 1796142"/>
              <a:gd name="connsiteX3" fmla="*/ 21772 w 2071625"/>
              <a:gd name="connsiteY3" fmla="*/ 1676400 h 1796142"/>
              <a:gd name="connsiteX4" fmla="*/ 108858 w 2071625"/>
              <a:gd name="connsiteY4" fmla="*/ 1752600 h 1796142"/>
              <a:gd name="connsiteX5" fmla="*/ 141515 w 2071625"/>
              <a:gd name="connsiteY5" fmla="*/ 1774371 h 1796142"/>
              <a:gd name="connsiteX6" fmla="*/ 217715 w 2071625"/>
              <a:gd name="connsiteY6" fmla="*/ 1796142 h 1796142"/>
              <a:gd name="connsiteX7" fmla="*/ 446315 w 2071625"/>
              <a:gd name="connsiteY7" fmla="*/ 1785257 h 1796142"/>
              <a:gd name="connsiteX8" fmla="*/ 478972 w 2071625"/>
              <a:gd name="connsiteY8" fmla="*/ 1763485 h 1796142"/>
              <a:gd name="connsiteX9" fmla="*/ 522515 w 2071625"/>
              <a:gd name="connsiteY9" fmla="*/ 1752600 h 1796142"/>
              <a:gd name="connsiteX10" fmla="*/ 544286 w 2071625"/>
              <a:gd name="connsiteY10" fmla="*/ 1730828 h 1796142"/>
              <a:gd name="connsiteX11" fmla="*/ 609600 w 2071625"/>
              <a:gd name="connsiteY11" fmla="*/ 1709057 h 1796142"/>
              <a:gd name="connsiteX12" fmla="*/ 664029 w 2071625"/>
              <a:gd name="connsiteY12" fmla="*/ 1676400 h 1796142"/>
              <a:gd name="connsiteX13" fmla="*/ 685800 w 2071625"/>
              <a:gd name="connsiteY13" fmla="*/ 1654628 h 1796142"/>
              <a:gd name="connsiteX14" fmla="*/ 718458 w 2071625"/>
              <a:gd name="connsiteY14" fmla="*/ 1632857 h 1796142"/>
              <a:gd name="connsiteX15" fmla="*/ 740229 w 2071625"/>
              <a:gd name="connsiteY15" fmla="*/ 1611085 h 1796142"/>
              <a:gd name="connsiteX16" fmla="*/ 772886 w 2071625"/>
              <a:gd name="connsiteY16" fmla="*/ 1589314 h 1796142"/>
              <a:gd name="connsiteX17" fmla="*/ 794658 w 2071625"/>
              <a:gd name="connsiteY17" fmla="*/ 1567542 h 1796142"/>
              <a:gd name="connsiteX18" fmla="*/ 827315 w 2071625"/>
              <a:gd name="connsiteY18" fmla="*/ 1556657 h 1796142"/>
              <a:gd name="connsiteX19" fmla="*/ 881743 w 2071625"/>
              <a:gd name="connsiteY19" fmla="*/ 1524000 h 1796142"/>
              <a:gd name="connsiteX20" fmla="*/ 979715 w 2071625"/>
              <a:gd name="connsiteY20" fmla="*/ 1469571 h 1796142"/>
              <a:gd name="connsiteX21" fmla="*/ 1012372 w 2071625"/>
              <a:gd name="connsiteY21" fmla="*/ 1436914 h 1796142"/>
              <a:gd name="connsiteX22" fmla="*/ 1045029 w 2071625"/>
              <a:gd name="connsiteY22" fmla="*/ 1426028 h 1796142"/>
              <a:gd name="connsiteX23" fmla="*/ 1077686 w 2071625"/>
              <a:gd name="connsiteY23" fmla="*/ 1404257 h 1796142"/>
              <a:gd name="connsiteX24" fmla="*/ 1099458 w 2071625"/>
              <a:gd name="connsiteY24" fmla="*/ 1382485 h 1796142"/>
              <a:gd name="connsiteX25" fmla="*/ 1164772 w 2071625"/>
              <a:gd name="connsiteY25" fmla="*/ 1349828 h 1796142"/>
              <a:gd name="connsiteX26" fmla="*/ 1230086 w 2071625"/>
              <a:gd name="connsiteY26" fmla="*/ 1317171 h 1796142"/>
              <a:gd name="connsiteX27" fmla="*/ 1251858 w 2071625"/>
              <a:gd name="connsiteY27" fmla="*/ 1295400 h 1796142"/>
              <a:gd name="connsiteX28" fmla="*/ 1284515 w 2071625"/>
              <a:gd name="connsiteY28" fmla="*/ 1284514 h 1796142"/>
              <a:gd name="connsiteX29" fmla="*/ 1306286 w 2071625"/>
              <a:gd name="connsiteY29" fmla="*/ 1251857 h 1796142"/>
              <a:gd name="connsiteX30" fmla="*/ 1360715 w 2071625"/>
              <a:gd name="connsiteY30" fmla="*/ 1240971 h 1796142"/>
              <a:gd name="connsiteX31" fmla="*/ 1393372 w 2071625"/>
              <a:gd name="connsiteY31" fmla="*/ 1230085 h 1796142"/>
              <a:gd name="connsiteX32" fmla="*/ 1426029 w 2071625"/>
              <a:gd name="connsiteY32" fmla="*/ 1208314 h 1796142"/>
              <a:gd name="connsiteX33" fmla="*/ 1447800 w 2071625"/>
              <a:gd name="connsiteY33" fmla="*/ 1186542 h 1796142"/>
              <a:gd name="connsiteX34" fmla="*/ 1480458 w 2071625"/>
              <a:gd name="connsiteY34" fmla="*/ 1175657 h 1796142"/>
              <a:gd name="connsiteX35" fmla="*/ 1513115 w 2071625"/>
              <a:gd name="connsiteY35" fmla="*/ 1153885 h 1796142"/>
              <a:gd name="connsiteX36" fmla="*/ 1545772 w 2071625"/>
              <a:gd name="connsiteY36" fmla="*/ 1143000 h 1796142"/>
              <a:gd name="connsiteX37" fmla="*/ 1567543 w 2071625"/>
              <a:gd name="connsiteY37" fmla="*/ 1121228 h 1796142"/>
              <a:gd name="connsiteX38" fmla="*/ 1600200 w 2071625"/>
              <a:gd name="connsiteY38" fmla="*/ 1110342 h 1796142"/>
              <a:gd name="connsiteX39" fmla="*/ 1632858 w 2071625"/>
              <a:gd name="connsiteY39" fmla="*/ 1088571 h 1796142"/>
              <a:gd name="connsiteX40" fmla="*/ 1654629 w 2071625"/>
              <a:gd name="connsiteY40" fmla="*/ 1055914 h 1796142"/>
              <a:gd name="connsiteX41" fmla="*/ 1687286 w 2071625"/>
              <a:gd name="connsiteY41" fmla="*/ 1034142 h 1796142"/>
              <a:gd name="connsiteX42" fmla="*/ 1709058 w 2071625"/>
              <a:gd name="connsiteY42" fmla="*/ 1012371 h 1796142"/>
              <a:gd name="connsiteX43" fmla="*/ 1763486 w 2071625"/>
              <a:gd name="connsiteY43" fmla="*/ 968828 h 1796142"/>
              <a:gd name="connsiteX44" fmla="*/ 1774372 w 2071625"/>
              <a:gd name="connsiteY44" fmla="*/ 936171 h 1796142"/>
              <a:gd name="connsiteX45" fmla="*/ 1817915 w 2071625"/>
              <a:gd name="connsiteY45" fmla="*/ 881742 h 1796142"/>
              <a:gd name="connsiteX46" fmla="*/ 1850572 w 2071625"/>
              <a:gd name="connsiteY46" fmla="*/ 816428 h 1796142"/>
              <a:gd name="connsiteX47" fmla="*/ 1861458 w 2071625"/>
              <a:gd name="connsiteY47" fmla="*/ 783771 h 1796142"/>
              <a:gd name="connsiteX48" fmla="*/ 1905000 w 2071625"/>
              <a:gd name="connsiteY48" fmla="*/ 718457 h 1796142"/>
              <a:gd name="connsiteX49" fmla="*/ 1948543 w 2071625"/>
              <a:gd name="connsiteY49" fmla="*/ 620485 h 1796142"/>
              <a:gd name="connsiteX50" fmla="*/ 1992086 w 2071625"/>
              <a:gd name="connsiteY50" fmla="*/ 544285 h 1796142"/>
              <a:gd name="connsiteX51" fmla="*/ 2013858 w 2071625"/>
              <a:gd name="connsiteY51" fmla="*/ 478971 h 1796142"/>
              <a:gd name="connsiteX52" fmla="*/ 2035629 w 2071625"/>
              <a:gd name="connsiteY52" fmla="*/ 446314 h 1796142"/>
              <a:gd name="connsiteX53" fmla="*/ 2068286 w 2071625"/>
              <a:gd name="connsiteY53" fmla="*/ 315685 h 1796142"/>
              <a:gd name="connsiteX54" fmla="*/ 2035629 w 2071625"/>
              <a:gd name="connsiteY54" fmla="*/ 130628 h 1796142"/>
              <a:gd name="connsiteX55" fmla="*/ 2002972 w 2071625"/>
              <a:gd name="connsiteY55" fmla="*/ 108857 h 1796142"/>
              <a:gd name="connsiteX56" fmla="*/ 1970315 w 2071625"/>
              <a:gd name="connsiteY56" fmla="*/ 97971 h 1796142"/>
              <a:gd name="connsiteX57" fmla="*/ 1883229 w 2071625"/>
              <a:gd name="connsiteY57" fmla="*/ 54428 h 1796142"/>
              <a:gd name="connsiteX58" fmla="*/ 1850572 w 2071625"/>
              <a:gd name="connsiteY58" fmla="*/ 32657 h 1796142"/>
              <a:gd name="connsiteX59" fmla="*/ 1698172 w 2071625"/>
              <a:gd name="connsiteY59" fmla="*/ 0 h 1796142"/>
              <a:gd name="connsiteX60" fmla="*/ 1480458 w 2071625"/>
              <a:gd name="connsiteY60" fmla="*/ 10885 h 1796142"/>
              <a:gd name="connsiteX61" fmla="*/ 1415143 w 2071625"/>
              <a:gd name="connsiteY61" fmla="*/ 43542 h 1796142"/>
              <a:gd name="connsiteX62" fmla="*/ 1338943 w 2071625"/>
              <a:gd name="connsiteY62" fmla="*/ 65314 h 1796142"/>
              <a:gd name="connsiteX63" fmla="*/ 1306286 w 2071625"/>
              <a:gd name="connsiteY63" fmla="*/ 87085 h 1796142"/>
              <a:gd name="connsiteX64" fmla="*/ 1273629 w 2071625"/>
              <a:gd name="connsiteY64" fmla="*/ 97971 h 1796142"/>
              <a:gd name="connsiteX65" fmla="*/ 1208315 w 2071625"/>
              <a:gd name="connsiteY65" fmla="*/ 141514 h 1796142"/>
              <a:gd name="connsiteX66" fmla="*/ 1143000 w 2071625"/>
              <a:gd name="connsiteY66" fmla="*/ 163285 h 1796142"/>
              <a:gd name="connsiteX67" fmla="*/ 1110343 w 2071625"/>
              <a:gd name="connsiteY67" fmla="*/ 174171 h 1796142"/>
              <a:gd name="connsiteX68" fmla="*/ 1055915 w 2071625"/>
              <a:gd name="connsiteY68" fmla="*/ 217714 h 1796142"/>
              <a:gd name="connsiteX69" fmla="*/ 1034143 w 2071625"/>
              <a:gd name="connsiteY69" fmla="*/ 239485 h 1796142"/>
              <a:gd name="connsiteX70" fmla="*/ 968829 w 2071625"/>
              <a:gd name="connsiteY70" fmla="*/ 261257 h 1796142"/>
              <a:gd name="connsiteX71" fmla="*/ 903515 w 2071625"/>
              <a:gd name="connsiteY71" fmla="*/ 304800 h 1796142"/>
              <a:gd name="connsiteX72" fmla="*/ 881743 w 2071625"/>
              <a:gd name="connsiteY72" fmla="*/ 326571 h 1796142"/>
              <a:gd name="connsiteX73" fmla="*/ 849086 w 2071625"/>
              <a:gd name="connsiteY73" fmla="*/ 348342 h 1796142"/>
              <a:gd name="connsiteX74" fmla="*/ 805543 w 2071625"/>
              <a:gd name="connsiteY74" fmla="*/ 391885 h 1796142"/>
              <a:gd name="connsiteX75" fmla="*/ 751115 w 2071625"/>
              <a:gd name="connsiteY75" fmla="*/ 446314 h 1796142"/>
              <a:gd name="connsiteX76" fmla="*/ 718458 w 2071625"/>
              <a:gd name="connsiteY76" fmla="*/ 478971 h 1796142"/>
              <a:gd name="connsiteX77" fmla="*/ 674915 w 2071625"/>
              <a:gd name="connsiteY77" fmla="*/ 500742 h 1796142"/>
              <a:gd name="connsiteX78" fmla="*/ 620486 w 2071625"/>
              <a:gd name="connsiteY78" fmla="*/ 555171 h 1796142"/>
              <a:gd name="connsiteX79" fmla="*/ 598715 w 2071625"/>
              <a:gd name="connsiteY79" fmla="*/ 587828 h 1796142"/>
              <a:gd name="connsiteX80" fmla="*/ 544286 w 2071625"/>
              <a:gd name="connsiteY80" fmla="*/ 642257 h 1796142"/>
              <a:gd name="connsiteX81" fmla="*/ 533400 w 2071625"/>
              <a:gd name="connsiteY81" fmla="*/ 674914 h 1796142"/>
              <a:gd name="connsiteX82" fmla="*/ 468086 w 2071625"/>
              <a:gd name="connsiteY82" fmla="*/ 740228 h 1796142"/>
              <a:gd name="connsiteX83" fmla="*/ 424543 w 2071625"/>
              <a:gd name="connsiteY83" fmla="*/ 794657 h 1796142"/>
              <a:gd name="connsiteX84" fmla="*/ 381000 w 2071625"/>
              <a:gd name="connsiteY84" fmla="*/ 849085 h 1796142"/>
              <a:gd name="connsiteX85" fmla="*/ 315686 w 2071625"/>
              <a:gd name="connsiteY85" fmla="*/ 870857 h 1796142"/>
              <a:gd name="connsiteX86" fmla="*/ 272143 w 2071625"/>
              <a:gd name="connsiteY86" fmla="*/ 925285 h 1796142"/>
              <a:gd name="connsiteX87" fmla="*/ 239486 w 2071625"/>
              <a:gd name="connsiteY87" fmla="*/ 936171 h 1796142"/>
              <a:gd name="connsiteX88" fmla="*/ 174172 w 2071625"/>
              <a:gd name="connsiteY88" fmla="*/ 979714 h 1796142"/>
              <a:gd name="connsiteX89" fmla="*/ 152400 w 2071625"/>
              <a:gd name="connsiteY89" fmla="*/ 1001485 h 1796142"/>
              <a:gd name="connsiteX90" fmla="*/ 65315 w 2071625"/>
              <a:gd name="connsiteY90" fmla="*/ 1066800 h 1796142"/>
              <a:gd name="connsiteX91" fmla="*/ 43543 w 2071625"/>
              <a:gd name="connsiteY91" fmla="*/ 1132114 h 1796142"/>
              <a:gd name="connsiteX92" fmla="*/ 10886 w 2071625"/>
              <a:gd name="connsiteY92" fmla="*/ 1197428 h 1796142"/>
              <a:gd name="connsiteX93" fmla="*/ 43543 w 2071625"/>
              <a:gd name="connsiteY93" fmla="*/ 1371600 h 179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71625" h="1796142">
                <a:moveTo>
                  <a:pt x="43543" y="1371600"/>
                </a:moveTo>
                <a:cubicBezTo>
                  <a:pt x="28157" y="1448533"/>
                  <a:pt x="38509" y="1408473"/>
                  <a:pt x="10886" y="1491342"/>
                </a:cubicBezTo>
                <a:lnTo>
                  <a:pt x="0" y="1524000"/>
                </a:lnTo>
                <a:cubicBezTo>
                  <a:pt x="2782" y="1554597"/>
                  <a:pt x="830" y="1634515"/>
                  <a:pt x="21772" y="1676400"/>
                </a:cubicBezTo>
                <a:cubicBezTo>
                  <a:pt x="44450" y="1721758"/>
                  <a:pt x="59872" y="1719943"/>
                  <a:pt x="108858" y="1752600"/>
                </a:cubicBezTo>
                <a:cubicBezTo>
                  <a:pt x="119744" y="1759857"/>
                  <a:pt x="129104" y="1770234"/>
                  <a:pt x="141515" y="1774371"/>
                </a:cubicBezTo>
                <a:cubicBezTo>
                  <a:pt x="188365" y="1789988"/>
                  <a:pt x="163040" y="1782474"/>
                  <a:pt x="217715" y="1796142"/>
                </a:cubicBezTo>
                <a:cubicBezTo>
                  <a:pt x="293915" y="1792514"/>
                  <a:pt x="370618" y="1794719"/>
                  <a:pt x="446315" y="1785257"/>
                </a:cubicBezTo>
                <a:cubicBezTo>
                  <a:pt x="459297" y="1783634"/>
                  <a:pt x="466947" y="1768639"/>
                  <a:pt x="478972" y="1763485"/>
                </a:cubicBezTo>
                <a:cubicBezTo>
                  <a:pt x="492723" y="1757592"/>
                  <a:pt x="508001" y="1756228"/>
                  <a:pt x="522515" y="1752600"/>
                </a:cubicBezTo>
                <a:cubicBezTo>
                  <a:pt x="529772" y="1745343"/>
                  <a:pt x="535106" y="1735418"/>
                  <a:pt x="544286" y="1730828"/>
                </a:cubicBezTo>
                <a:cubicBezTo>
                  <a:pt x="564812" y="1720565"/>
                  <a:pt x="609600" y="1709057"/>
                  <a:pt x="609600" y="1709057"/>
                </a:cubicBezTo>
                <a:cubicBezTo>
                  <a:pt x="664768" y="1653889"/>
                  <a:pt x="593370" y="1718796"/>
                  <a:pt x="664029" y="1676400"/>
                </a:cubicBezTo>
                <a:cubicBezTo>
                  <a:pt x="672830" y="1671120"/>
                  <a:pt x="677786" y="1661039"/>
                  <a:pt x="685800" y="1654628"/>
                </a:cubicBezTo>
                <a:cubicBezTo>
                  <a:pt x="696016" y="1646455"/>
                  <a:pt x="708242" y="1641030"/>
                  <a:pt x="718458" y="1632857"/>
                </a:cubicBezTo>
                <a:cubicBezTo>
                  <a:pt x="726472" y="1626446"/>
                  <a:pt x="732215" y="1617496"/>
                  <a:pt x="740229" y="1611085"/>
                </a:cubicBezTo>
                <a:cubicBezTo>
                  <a:pt x="750445" y="1602912"/>
                  <a:pt x="762670" y="1597487"/>
                  <a:pt x="772886" y="1589314"/>
                </a:cubicBezTo>
                <a:cubicBezTo>
                  <a:pt x="780900" y="1582903"/>
                  <a:pt x="785857" y="1572822"/>
                  <a:pt x="794658" y="1567542"/>
                </a:cubicBezTo>
                <a:cubicBezTo>
                  <a:pt x="804497" y="1561639"/>
                  <a:pt x="816429" y="1560285"/>
                  <a:pt x="827315" y="1556657"/>
                </a:cubicBezTo>
                <a:cubicBezTo>
                  <a:pt x="876157" y="1507812"/>
                  <a:pt x="818154" y="1559327"/>
                  <a:pt x="881743" y="1524000"/>
                </a:cubicBezTo>
                <a:cubicBezTo>
                  <a:pt x="994041" y="1461613"/>
                  <a:pt x="905818" y="1494204"/>
                  <a:pt x="979715" y="1469571"/>
                </a:cubicBezTo>
                <a:cubicBezTo>
                  <a:pt x="990601" y="1458685"/>
                  <a:pt x="999563" y="1445453"/>
                  <a:pt x="1012372" y="1436914"/>
                </a:cubicBezTo>
                <a:cubicBezTo>
                  <a:pt x="1021919" y="1430549"/>
                  <a:pt x="1034766" y="1431160"/>
                  <a:pt x="1045029" y="1426028"/>
                </a:cubicBezTo>
                <a:cubicBezTo>
                  <a:pt x="1056731" y="1420177"/>
                  <a:pt x="1067470" y="1412430"/>
                  <a:pt x="1077686" y="1404257"/>
                </a:cubicBezTo>
                <a:cubicBezTo>
                  <a:pt x="1085700" y="1397846"/>
                  <a:pt x="1091444" y="1388896"/>
                  <a:pt x="1099458" y="1382485"/>
                </a:cubicBezTo>
                <a:cubicBezTo>
                  <a:pt x="1151450" y="1340892"/>
                  <a:pt x="1111119" y="1376654"/>
                  <a:pt x="1164772" y="1349828"/>
                </a:cubicBezTo>
                <a:cubicBezTo>
                  <a:pt x="1249181" y="1307624"/>
                  <a:pt x="1148002" y="1344533"/>
                  <a:pt x="1230086" y="1317171"/>
                </a:cubicBezTo>
                <a:cubicBezTo>
                  <a:pt x="1237343" y="1309914"/>
                  <a:pt x="1243057" y="1300680"/>
                  <a:pt x="1251858" y="1295400"/>
                </a:cubicBezTo>
                <a:cubicBezTo>
                  <a:pt x="1261697" y="1289496"/>
                  <a:pt x="1275555" y="1291682"/>
                  <a:pt x="1284515" y="1284514"/>
                </a:cubicBezTo>
                <a:cubicBezTo>
                  <a:pt x="1294731" y="1276341"/>
                  <a:pt x="1294927" y="1258348"/>
                  <a:pt x="1306286" y="1251857"/>
                </a:cubicBezTo>
                <a:cubicBezTo>
                  <a:pt x="1322350" y="1242677"/>
                  <a:pt x="1342765" y="1245459"/>
                  <a:pt x="1360715" y="1240971"/>
                </a:cubicBezTo>
                <a:cubicBezTo>
                  <a:pt x="1371847" y="1238188"/>
                  <a:pt x="1383109" y="1235217"/>
                  <a:pt x="1393372" y="1230085"/>
                </a:cubicBezTo>
                <a:cubicBezTo>
                  <a:pt x="1405074" y="1224234"/>
                  <a:pt x="1415813" y="1216487"/>
                  <a:pt x="1426029" y="1208314"/>
                </a:cubicBezTo>
                <a:cubicBezTo>
                  <a:pt x="1434043" y="1201903"/>
                  <a:pt x="1438999" y="1191822"/>
                  <a:pt x="1447800" y="1186542"/>
                </a:cubicBezTo>
                <a:cubicBezTo>
                  <a:pt x="1457640" y="1180638"/>
                  <a:pt x="1469572" y="1179285"/>
                  <a:pt x="1480458" y="1175657"/>
                </a:cubicBezTo>
                <a:cubicBezTo>
                  <a:pt x="1491344" y="1168400"/>
                  <a:pt x="1501413" y="1159736"/>
                  <a:pt x="1513115" y="1153885"/>
                </a:cubicBezTo>
                <a:cubicBezTo>
                  <a:pt x="1523378" y="1148753"/>
                  <a:pt x="1535933" y="1148904"/>
                  <a:pt x="1545772" y="1143000"/>
                </a:cubicBezTo>
                <a:cubicBezTo>
                  <a:pt x="1554573" y="1137720"/>
                  <a:pt x="1558742" y="1126509"/>
                  <a:pt x="1567543" y="1121228"/>
                </a:cubicBezTo>
                <a:cubicBezTo>
                  <a:pt x="1577382" y="1115324"/>
                  <a:pt x="1589937" y="1115474"/>
                  <a:pt x="1600200" y="1110342"/>
                </a:cubicBezTo>
                <a:cubicBezTo>
                  <a:pt x="1611902" y="1104491"/>
                  <a:pt x="1621972" y="1095828"/>
                  <a:pt x="1632858" y="1088571"/>
                </a:cubicBezTo>
                <a:cubicBezTo>
                  <a:pt x="1640115" y="1077685"/>
                  <a:pt x="1645378" y="1065165"/>
                  <a:pt x="1654629" y="1055914"/>
                </a:cubicBezTo>
                <a:cubicBezTo>
                  <a:pt x="1663880" y="1046663"/>
                  <a:pt x="1677070" y="1042315"/>
                  <a:pt x="1687286" y="1034142"/>
                </a:cubicBezTo>
                <a:cubicBezTo>
                  <a:pt x="1695300" y="1027731"/>
                  <a:pt x="1701044" y="1018782"/>
                  <a:pt x="1709058" y="1012371"/>
                </a:cubicBezTo>
                <a:cubicBezTo>
                  <a:pt x="1777707" y="957453"/>
                  <a:pt x="1710928" y="1021388"/>
                  <a:pt x="1763486" y="968828"/>
                </a:cubicBezTo>
                <a:cubicBezTo>
                  <a:pt x="1767115" y="957942"/>
                  <a:pt x="1769240" y="946434"/>
                  <a:pt x="1774372" y="936171"/>
                </a:cubicBezTo>
                <a:cubicBezTo>
                  <a:pt x="1788105" y="908706"/>
                  <a:pt x="1797664" y="901993"/>
                  <a:pt x="1817915" y="881742"/>
                </a:cubicBezTo>
                <a:cubicBezTo>
                  <a:pt x="1845272" y="799665"/>
                  <a:pt x="1808370" y="900829"/>
                  <a:pt x="1850572" y="816428"/>
                </a:cubicBezTo>
                <a:cubicBezTo>
                  <a:pt x="1855704" y="806165"/>
                  <a:pt x="1855885" y="793802"/>
                  <a:pt x="1861458" y="783771"/>
                </a:cubicBezTo>
                <a:cubicBezTo>
                  <a:pt x="1874165" y="760898"/>
                  <a:pt x="1896726" y="743280"/>
                  <a:pt x="1905000" y="718457"/>
                </a:cubicBezTo>
                <a:cubicBezTo>
                  <a:pt x="1930909" y="640731"/>
                  <a:pt x="1914042" y="672237"/>
                  <a:pt x="1948543" y="620485"/>
                </a:cubicBezTo>
                <a:cubicBezTo>
                  <a:pt x="1978442" y="500891"/>
                  <a:pt x="1933128" y="650409"/>
                  <a:pt x="1992086" y="544285"/>
                </a:cubicBezTo>
                <a:cubicBezTo>
                  <a:pt x="2003231" y="524224"/>
                  <a:pt x="2001128" y="498066"/>
                  <a:pt x="2013858" y="478971"/>
                </a:cubicBezTo>
                <a:cubicBezTo>
                  <a:pt x="2021115" y="468085"/>
                  <a:pt x="2030316" y="458269"/>
                  <a:pt x="2035629" y="446314"/>
                </a:cubicBezTo>
                <a:cubicBezTo>
                  <a:pt x="2058629" y="394563"/>
                  <a:pt x="2059158" y="370453"/>
                  <a:pt x="2068286" y="315685"/>
                </a:cubicBezTo>
                <a:cubicBezTo>
                  <a:pt x="2061235" y="209929"/>
                  <a:pt x="2095121" y="178222"/>
                  <a:pt x="2035629" y="130628"/>
                </a:cubicBezTo>
                <a:cubicBezTo>
                  <a:pt x="2025413" y="122455"/>
                  <a:pt x="2014674" y="114708"/>
                  <a:pt x="2002972" y="108857"/>
                </a:cubicBezTo>
                <a:cubicBezTo>
                  <a:pt x="1992709" y="103725"/>
                  <a:pt x="1981201" y="101600"/>
                  <a:pt x="1970315" y="97971"/>
                </a:cubicBezTo>
                <a:cubicBezTo>
                  <a:pt x="1898750" y="26409"/>
                  <a:pt x="2033333" y="154496"/>
                  <a:pt x="1883229" y="54428"/>
                </a:cubicBezTo>
                <a:cubicBezTo>
                  <a:pt x="1872343" y="47171"/>
                  <a:pt x="1862527" y="37970"/>
                  <a:pt x="1850572" y="32657"/>
                </a:cubicBezTo>
                <a:cubicBezTo>
                  <a:pt x="1789873" y="5679"/>
                  <a:pt x="1766768" y="8574"/>
                  <a:pt x="1698172" y="0"/>
                </a:cubicBezTo>
                <a:cubicBezTo>
                  <a:pt x="1625601" y="3628"/>
                  <a:pt x="1552847" y="4590"/>
                  <a:pt x="1480458" y="10885"/>
                </a:cubicBezTo>
                <a:cubicBezTo>
                  <a:pt x="1447336" y="13765"/>
                  <a:pt x="1443726" y="29251"/>
                  <a:pt x="1415143" y="43542"/>
                </a:cubicBezTo>
                <a:cubicBezTo>
                  <a:pt x="1399525" y="51351"/>
                  <a:pt x="1352896" y="61826"/>
                  <a:pt x="1338943" y="65314"/>
                </a:cubicBezTo>
                <a:cubicBezTo>
                  <a:pt x="1328057" y="72571"/>
                  <a:pt x="1317988" y="81234"/>
                  <a:pt x="1306286" y="87085"/>
                </a:cubicBezTo>
                <a:cubicBezTo>
                  <a:pt x="1296023" y="92217"/>
                  <a:pt x="1283660" y="92398"/>
                  <a:pt x="1273629" y="97971"/>
                </a:cubicBezTo>
                <a:cubicBezTo>
                  <a:pt x="1250756" y="110678"/>
                  <a:pt x="1233138" y="133240"/>
                  <a:pt x="1208315" y="141514"/>
                </a:cubicBezTo>
                <a:lnTo>
                  <a:pt x="1143000" y="163285"/>
                </a:lnTo>
                <a:lnTo>
                  <a:pt x="1110343" y="174171"/>
                </a:lnTo>
                <a:cubicBezTo>
                  <a:pt x="1066983" y="239212"/>
                  <a:pt x="1114336" y="182662"/>
                  <a:pt x="1055915" y="217714"/>
                </a:cubicBezTo>
                <a:cubicBezTo>
                  <a:pt x="1047114" y="222994"/>
                  <a:pt x="1043323" y="234895"/>
                  <a:pt x="1034143" y="239485"/>
                </a:cubicBezTo>
                <a:cubicBezTo>
                  <a:pt x="1013617" y="249748"/>
                  <a:pt x="968829" y="261257"/>
                  <a:pt x="968829" y="261257"/>
                </a:cubicBezTo>
                <a:cubicBezTo>
                  <a:pt x="885790" y="344296"/>
                  <a:pt x="982282" y="257541"/>
                  <a:pt x="903515" y="304800"/>
                </a:cubicBezTo>
                <a:cubicBezTo>
                  <a:pt x="894714" y="310080"/>
                  <a:pt x="889757" y="320160"/>
                  <a:pt x="881743" y="326571"/>
                </a:cubicBezTo>
                <a:cubicBezTo>
                  <a:pt x="871527" y="334744"/>
                  <a:pt x="859972" y="341085"/>
                  <a:pt x="849086" y="348342"/>
                </a:cubicBezTo>
                <a:cubicBezTo>
                  <a:pt x="826507" y="416078"/>
                  <a:pt x="857150" y="353180"/>
                  <a:pt x="805543" y="391885"/>
                </a:cubicBezTo>
                <a:cubicBezTo>
                  <a:pt x="785017" y="407280"/>
                  <a:pt x="769258" y="428171"/>
                  <a:pt x="751115" y="446314"/>
                </a:cubicBezTo>
                <a:cubicBezTo>
                  <a:pt x="740229" y="457200"/>
                  <a:pt x="732227" y="472086"/>
                  <a:pt x="718458" y="478971"/>
                </a:cubicBezTo>
                <a:lnTo>
                  <a:pt x="674915" y="500742"/>
                </a:lnTo>
                <a:cubicBezTo>
                  <a:pt x="616855" y="587832"/>
                  <a:pt x="693059" y="482598"/>
                  <a:pt x="620486" y="555171"/>
                </a:cubicBezTo>
                <a:cubicBezTo>
                  <a:pt x="611235" y="564422"/>
                  <a:pt x="607330" y="577982"/>
                  <a:pt x="598715" y="587828"/>
                </a:cubicBezTo>
                <a:cubicBezTo>
                  <a:pt x="581819" y="607138"/>
                  <a:pt x="544286" y="642257"/>
                  <a:pt x="544286" y="642257"/>
                </a:cubicBezTo>
                <a:cubicBezTo>
                  <a:pt x="540657" y="653143"/>
                  <a:pt x="540445" y="665857"/>
                  <a:pt x="533400" y="674914"/>
                </a:cubicBezTo>
                <a:cubicBezTo>
                  <a:pt x="514497" y="699218"/>
                  <a:pt x="468086" y="740228"/>
                  <a:pt x="468086" y="740228"/>
                </a:cubicBezTo>
                <a:cubicBezTo>
                  <a:pt x="446893" y="803805"/>
                  <a:pt x="473782" y="745417"/>
                  <a:pt x="424543" y="794657"/>
                </a:cubicBezTo>
                <a:cubicBezTo>
                  <a:pt x="409157" y="810043"/>
                  <a:pt x="402548" y="838311"/>
                  <a:pt x="381000" y="849085"/>
                </a:cubicBezTo>
                <a:cubicBezTo>
                  <a:pt x="360474" y="859348"/>
                  <a:pt x="315686" y="870857"/>
                  <a:pt x="315686" y="870857"/>
                </a:cubicBezTo>
                <a:cubicBezTo>
                  <a:pt x="305796" y="885692"/>
                  <a:pt x="289380" y="914943"/>
                  <a:pt x="272143" y="925285"/>
                </a:cubicBezTo>
                <a:cubicBezTo>
                  <a:pt x="262304" y="931189"/>
                  <a:pt x="250372" y="932542"/>
                  <a:pt x="239486" y="936171"/>
                </a:cubicBezTo>
                <a:cubicBezTo>
                  <a:pt x="156447" y="1019210"/>
                  <a:pt x="252939" y="932455"/>
                  <a:pt x="174172" y="979714"/>
                </a:cubicBezTo>
                <a:cubicBezTo>
                  <a:pt x="165371" y="984994"/>
                  <a:pt x="160611" y="995327"/>
                  <a:pt x="152400" y="1001485"/>
                </a:cubicBezTo>
                <a:cubicBezTo>
                  <a:pt x="53937" y="1075332"/>
                  <a:pt x="115240" y="1016872"/>
                  <a:pt x="65315" y="1066800"/>
                </a:cubicBezTo>
                <a:cubicBezTo>
                  <a:pt x="58058" y="1088571"/>
                  <a:pt x="56273" y="1113019"/>
                  <a:pt x="43543" y="1132114"/>
                </a:cubicBezTo>
                <a:cubicBezTo>
                  <a:pt x="31283" y="1150504"/>
                  <a:pt x="11985" y="1173246"/>
                  <a:pt x="10886" y="1197428"/>
                </a:cubicBezTo>
                <a:cubicBezTo>
                  <a:pt x="7755" y="1266300"/>
                  <a:pt x="10886" y="1335314"/>
                  <a:pt x="43543" y="137160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82">
            <a:extLst>
              <a:ext uri="{FF2B5EF4-FFF2-40B4-BE49-F238E27FC236}">
                <a16:creationId xmlns:a16="http://schemas.microsoft.com/office/drawing/2014/main" id="{16A591A8-A318-4357-AF45-0D02757D2410}"/>
              </a:ext>
            </a:extLst>
          </p:cNvPr>
          <p:cNvSpPr/>
          <p:nvPr/>
        </p:nvSpPr>
        <p:spPr>
          <a:xfrm>
            <a:off x="6979350" y="3967870"/>
            <a:ext cx="706658" cy="412777"/>
          </a:xfrm>
          <a:custGeom>
            <a:avLst/>
            <a:gdLst>
              <a:gd name="connsiteX0" fmla="*/ 394796 w 819992"/>
              <a:gd name="connsiteY0" fmla="*/ 11867 h 479952"/>
              <a:gd name="connsiteX1" fmla="*/ 144425 w 819992"/>
              <a:gd name="connsiteY1" fmla="*/ 11867 h 479952"/>
              <a:gd name="connsiteX2" fmla="*/ 111768 w 819992"/>
              <a:gd name="connsiteY2" fmla="*/ 33638 h 479952"/>
              <a:gd name="connsiteX3" fmla="*/ 68225 w 819992"/>
              <a:gd name="connsiteY3" fmla="*/ 77181 h 479952"/>
              <a:gd name="connsiteX4" fmla="*/ 46454 w 819992"/>
              <a:gd name="connsiteY4" fmla="*/ 142495 h 479952"/>
              <a:gd name="connsiteX5" fmla="*/ 35568 w 819992"/>
              <a:gd name="connsiteY5" fmla="*/ 175152 h 479952"/>
              <a:gd name="connsiteX6" fmla="*/ 13796 w 819992"/>
              <a:gd name="connsiteY6" fmla="*/ 207809 h 479952"/>
              <a:gd name="connsiteX7" fmla="*/ 13796 w 819992"/>
              <a:gd name="connsiteY7" fmla="*/ 381981 h 479952"/>
              <a:gd name="connsiteX8" fmla="*/ 24682 w 819992"/>
              <a:gd name="connsiteY8" fmla="*/ 414638 h 479952"/>
              <a:gd name="connsiteX9" fmla="*/ 57339 w 819992"/>
              <a:gd name="connsiteY9" fmla="*/ 425524 h 479952"/>
              <a:gd name="connsiteX10" fmla="*/ 79111 w 819992"/>
              <a:gd name="connsiteY10" fmla="*/ 458181 h 479952"/>
              <a:gd name="connsiteX11" fmla="*/ 144425 w 819992"/>
              <a:gd name="connsiteY11" fmla="*/ 469067 h 479952"/>
              <a:gd name="connsiteX12" fmla="*/ 187968 w 819992"/>
              <a:gd name="connsiteY12" fmla="*/ 479952 h 479952"/>
              <a:gd name="connsiteX13" fmla="*/ 558082 w 819992"/>
              <a:gd name="connsiteY13" fmla="*/ 469067 h 479952"/>
              <a:gd name="connsiteX14" fmla="*/ 645168 w 819992"/>
              <a:gd name="connsiteY14" fmla="*/ 447295 h 479952"/>
              <a:gd name="connsiteX15" fmla="*/ 688711 w 819992"/>
              <a:gd name="connsiteY15" fmla="*/ 436409 h 479952"/>
              <a:gd name="connsiteX16" fmla="*/ 732254 w 819992"/>
              <a:gd name="connsiteY16" fmla="*/ 403752 h 479952"/>
              <a:gd name="connsiteX17" fmla="*/ 797568 w 819992"/>
              <a:gd name="connsiteY17" fmla="*/ 349324 h 479952"/>
              <a:gd name="connsiteX18" fmla="*/ 819339 w 819992"/>
              <a:gd name="connsiteY18" fmla="*/ 316667 h 479952"/>
              <a:gd name="connsiteX19" fmla="*/ 786682 w 819992"/>
              <a:gd name="connsiteY19" fmla="*/ 196924 h 479952"/>
              <a:gd name="connsiteX20" fmla="*/ 754025 w 819992"/>
              <a:gd name="connsiteY20" fmla="*/ 186038 h 479952"/>
              <a:gd name="connsiteX21" fmla="*/ 721368 w 819992"/>
              <a:gd name="connsiteY21" fmla="*/ 164267 h 479952"/>
              <a:gd name="connsiteX22" fmla="*/ 656054 w 819992"/>
              <a:gd name="connsiteY22" fmla="*/ 142495 h 479952"/>
              <a:gd name="connsiteX23" fmla="*/ 623396 w 819992"/>
              <a:gd name="connsiteY23" fmla="*/ 120724 h 479952"/>
              <a:gd name="connsiteX24" fmla="*/ 579854 w 819992"/>
              <a:gd name="connsiteY24" fmla="*/ 109838 h 479952"/>
              <a:gd name="connsiteX25" fmla="*/ 503654 w 819992"/>
              <a:gd name="connsiteY25" fmla="*/ 88067 h 479952"/>
              <a:gd name="connsiteX26" fmla="*/ 481882 w 819992"/>
              <a:gd name="connsiteY26" fmla="*/ 66295 h 479952"/>
              <a:gd name="connsiteX27" fmla="*/ 416568 w 819992"/>
              <a:gd name="connsiteY27" fmla="*/ 44524 h 479952"/>
              <a:gd name="connsiteX28" fmla="*/ 394796 w 819992"/>
              <a:gd name="connsiteY28" fmla="*/ 11867 h 47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9992" h="479952">
                <a:moveTo>
                  <a:pt x="394796" y="11867"/>
                </a:moveTo>
                <a:cubicBezTo>
                  <a:pt x="291593" y="1546"/>
                  <a:pt x="253888" y="-8657"/>
                  <a:pt x="144425" y="11867"/>
                </a:cubicBezTo>
                <a:cubicBezTo>
                  <a:pt x="131566" y="14278"/>
                  <a:pt x="121701" y="25124"/>
                  <a:pt x="111768" y="33638"/>
                </a:cubicBezTo>
                <a:cubicBezTo>
                  <a:pt x="96183" y="46996"/>
                  <a:pt x="68225" y="77181"/>
                  <a:pt x="68225" y="77181"/>
                </a:cubicBezTo>
                <a:lnTo>
                  <a:pt x="46454" y="142495"/>
                </a:lnTo>
                <a:cubicBezTo>
                  <a:pt x="42825" y="153381"/>
                  <a:pt x="41933" y="165605"/>
                  <a:pt x="35568" y="175152"/>
                </a:cubicBezTo>
                <a:lnTo>
                  <a:pt x="13796" y="207809"/>
                </a:lnTo>
                <a:cubicBezTo>
                  <a:pt x="-6061" y="287241"/>
                  <a:pt x="-3077" y="255428"/>
                  <a:pt x="13796" y="381981"/>
                </a:cubicBezTo>
                <a:cubicBezTo>
                  <a:pt x="15312" y="393355"/>
                  <a:pt x="16568" y="406524"/>
                  <a:pt x="24682" y="414638"/>
                </a:cubicBezTo>
                <a:cubicBezTo>
                  <a:pt x="32796" y="422752"/>
                  <a:pt x="46453" y="421895"/>
                  <a:pt x="57339" y="425524"/>
                </a:cubicBezTo>
                <a:cubicBezTo>
                  <a:pt x="64596" y="436410"/>
                  <a:pt x="67409" y="452330"/>
                  <a:pt x="79111" y="458181"/>
                </a:cubicBezTo>
                <a:cubicBezTo>
                  <a:pt x="98852" y="468052"/>
                  <a:pt x="122782" y="464738"/>
                  <a:pt x="144425" y="469067"/>
                </a:cubicBezTo>
                <a:cubicBezTo>
                  <a:pt x="159095" y="472001"/>
                  <a:pt x="173454" y="476324"/>
                  <a:pt x="187968" y="479952"/>
                </a:cubicBezTo>
                <a:cubicBezTo>
                  <a:pt x="311339" y="476324"/>
                  <a:pt x="434819" y="475388"/>
                  <a:pt x="558082" y="469067"/>
                </a:cubicBezTo>
                <a:cubicBezTo>
                  <a:pt x="598542" y="466992"/>
                  <a:pt x="610599" y="457172"/>
                  <a:pt x="645168" y="447295"/>
                </a:cubicBezTo>
                <a:cubicBezTo>
                  <a:pt x="659553" y="443185"/>
                  <a:pt x="674197" y="440038"/>
                  <a:pt x="688711" y="436409"/>
                </a:cubicBezTo>
                <a:cubicBezTo>
                  <a:pt x="703225" y="425523"/>
                  <a:pt x="718479" y="415559"/>
                  <a:pt x="732254" y="403752"/>
                </a:cubicBezTo>
                <a:cubicBezTo>
                  <a:pt x="805593" y="340890"/>
                  <a:pt x="725391" y="397441"/>
                  <a:pt x="797568" y="349324"/>
                </a:cubicBezTo>
                <a:cubicBezTo>
                  <a:pt x="804825" y="338438"/>
                  <a:pt x="818155" y="329696"/>
                  <a:pt x="819339" y="316667"/>
                </a:cubicBezTo>
                <a:cubicBezTo>
                  <a:pt x="821931" y="288154"/>
                  <a:pt x="817929" y="221921"/>
                  <a:pt x="786682" y="196924"/>
                </a:cubicBezTo>
                <a:cubicBezTo>
                  <a:pt x="777722" y="189756"/>
                  <a:pt x="764288" y="191170"/>
                  <a:pt x="754025" y="186038"/>
                </a:cubicBezTo>
                <a:cubicBezTo>
                  <a:pt x="742323" y="180187"/>
                  <a:pt x="733323" y="169580"/>
                  <a:pt x="721368" y="164267"/>
                </a:cubicBezTo>
                <a:cubicBezTo>
                  <a:pt x="700397" y="154946"/>
                  <a:pt x="675149" y="155224"/>
                  <a:pt x="656054" y="142495"/>
                </a:cubicBezTo>
                <a:cubicBezTo>
                  <a:pt x="645168" y="135238"/>
                  <a:pt x="635421" y="125878"/>
                  <a:pt x="623396" y="120724"/>
                </a:cubicBezTo>
                <a:cubicBezTo>
                  <a:pt x="609645" y="114831"/>
                  <a:pt x="594239" y="113948"/>
                  <a:pt x="579854" y="109838"/>
                </a:cubicBezTo>
                <a:cubicBezTo>
                  <a:pt x="470578" y="78616"/>
                  <a:pt x="639716" y="122081"/>
                  <a:pt x="503654" y="88067"/>
                </a:cubicBezTo>
                <a:cubicBezTo>
                  <a:pt x="496397" y="80810"/>
                  <a:pt x="491062" y="70885"/>
                  <a:pt x="481882" y="66295"/>
                </a:cubicBezTo>
                <a:cubicBezTo>
                  <a:pt x="461356" y="56032"/>
                  <a:pt x="416568" y="44524"/>
                  <a:pt x="416568" y="44524"/>
                </a:cubicBezTo>
                <a:lnTo>
                  <a:pt x="394796" y="11867"/>
                </a:ln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83">
            <a:extLst>
              <a:ext uri="{FF2B5EF4-FFF2-40B4-BE49-F238E27FC236}">
                <a16:creationId xmlns:a16="http://schemas.microsoft.com/office/drawing/2014/main" id="{D4568A82-E009-4C6E-ACF1-DF7D2C31C0CE}"/>
              </a:ext>
            </a:extLst>
          </p:cNvPr>
          <p:cNvSpPr/>
          <p:nvPr/>
        </p:nvSpPr>
        <p:spPr>
          <a:xfrm>
            <a:off x="7019945" y="4184041"/>
            <a:ext cx="1371786" cy="1142178"/>
          </a:xfrm>
          <a:custGeom>
            <a:avLst/>
            <a:gdLst>
              <a:gd name="connsiteX0" fmla="*/ 1317172 w 1591793"/>
              <a:gd name="connsiteY0" fmla="*/ 76200 h 1328057"/>
              <a:gd name="connsiteX1" fmla="*/ 1404257 w 1591793"/>
              <a:gd name="connsiteY1" fmla="*/ 43543 h 1328057"/>
              <a:gd name="connsiteX2" fmla="*/ 1480457 w 1591793"/>
              <a:gd name="connsiteY2" fmla="*/ 21771 h 1328057"/>
              <a:gd name="connsiteX3" fmla="*/ 1545772 w 1591793"/>
              <a:gd name="connsiteY3" fmla="*/ 0 h 1328057"/>
              <a:gd name="connsiteX4" fmla="*/ 1556657 w 1591793"/>
              <a:gd name="connsiteY4" fmla="*/ 348343 h 1328057"/>
              <a:gd name="connsiteX5" fmla="*/ 1534886 w 1591793"/>
              <a:gd name="connsiteY5" fmla="*/ 381000 h 1328057"/>
              <a:gd name="connsiteX6" fmla="*/ 1502229 w 1591793"/>
              <a:gd name="connsiteY6" fmla="*/ 435429 h 1328057"/>
              <a:gd name="connsiteX7" fmla="*/ 1447800 w 1591793"/>
              <a:gd name="connsiteY7" fmla="*/ 544286 h 1328057"/>
              <a:gd name="connsiteX8" fmla="*/ 1426029 w 1591793"/>
              <a:gd name="connsiteY8" fmla="*/ 576943 h 1328057"/>
              <a:gd name="connsiteX9" fmla="*/ 1360715 w 1591793"/>
              <a:gd name="connsiteY9" fmla="*/ 620486 h 1328057"/>
              <a:gd name="connsiteX10" fmla="*/ 1306286 w 1591793"/>
              <a:gd name="connsiteY10" fmla="*/ 653143 h 1328057"/>
              <a:gd name="connsiteX11" fmla="*/ 1240972 w 1591793"/>
              <a:gd name="connsiteY11" fmla="*/ 685800 h 1328057"/>
              <a:gd name="connsiteX12" fmla="*/ 1219200 w 1591793"/>
              <a:gd name="connsiteY12" fmla="*/ 718457 h 1328057"/>
              <a:gd name="connsiteX13" fmla="*/ 1175657 w 1591793"/>
              <a:gd name="connsiteY13" fmla="*/ 729343 h 1328057"/>
              <a:gd name="connsiteX14" fmla="*/ 1143000 w 1591793"/>
              <a:gd name="connsiteY14" fmla="*/ 740229 h 1328057"/>
              <a:gd name="connsiteX15" fmla="*/ 1110343 w 1591793"/>
              <a:gd name="connsiteY15" fmla="*/ 762000 h 1328057"/>
              <a:gd name="connsiteX16" fmla="*/ 1045029 w 1591793"/>
              <a:gd name="connsiteY16" fmla="*/ 783771 h 1328057"/>
              <a:gd name="connsiteX17" fmla="*/ 947057 w 1591793"/>
              <a:gd name="connsiteY17" fmla="*/ 838200 h 1328057"/>
              <a:gd name="connsiteX18" fmla="*/ 914400 w 1591793"/>
              <a:gd name="connsiteY18" fmla="*/ 870857 h 1328057"/>
              <a:gd name="connsiteX19" fmla="*/ 881743 w 1591793"/>
              <a:gd name="connsiteY19" fmla="*/ 892629 h 1328057"/>
              <a:gd name="connsiteX20" fmla="*/ 859972 w 1591793"/>
              <a:gd name="connsiteY20" fmla="*/ 936171 h 1328057"/>
              <a:gd name="connsiteX21" fmla="*/ 838200 w 1591793"/>
              <a:gd name="connsiteY21" fmla="*/ 957943 h 1328057"/>
              <a:gd name="connsiteX22" fmla="*/ 827315 w 1591793"/>
              <a:gd name="connsiteY22" fmla="*/ 990600 h 1328057"/>
              <a:gd name="connsiteX23" fmla="*/ 783772 w 1591793"/>
              <a:gd name="connsiteY23" fmla="*/ 1034143 h 1328057"/>
              <a:gd name="connsiteX24" fmla="*/ 751115 w 1591793"/>
              <a:gd name="connsiteY24" fmla="*/ 1099457 h 1328057"/>
              <a:gd name="connsiteX25" fmla="*/ 729343 w 1591793"/>
              <a:gd name="connsiteY25" fmla="*/ 1121229 h 1328057"/>
              <a:gd name="connsiteX26" fmla="*/ 664029 w 1591793"/>
              <a:gd name="connsiteY26" fmla="*/ 1197429 h 1328057"/>
              <a:gd name="connsiteX27" fmla="*/ 631372 w 1591793"/>
              <a:gd name="connsiteY27" fmla="*/ 1208314 h 1328057"/>
              <a:gd name="connsiteX28" fmla="*/ 544286 w 1591793"/>
              <a:gd name="connsiteY28" fmla="*/ 1273629 h 1328057"/>
              <a:gd name="connsiteX29" fmla="*/ 478972 w 1591793"/>
              <a:gd name="connsiteY29" fmla="*/ 1295400 h 1328057"/>
              <a:gd name="connsiteX30" fmla="*/ 446315 w 1591793"/>
              <a:gd name="connsiteY30" fmla="*/ 1306286 h 1328057"/>
              <a:gd name="connsiteX31" fmla="*/ 413657 w 1591793"/>
              <a:gd name="connsiteY31" fmla="*/ 1328057 h 1328057"/>
              <a:gd name="connsiteX32" fmla="*/ 293915 w 1591793"/>
              <a:gd name="connsiteY32" fmla="*/ 1317171 h 1328057"/>
              <a:gd name="connsiteX33" fmla="*/ 228600 w 1591793"/>
              <a:gd name="connsiteY33" fmla="*/ 1262743 h 1328057"/>
              <a:gd name="connsiteX34" fmla="*/ 195943 w 1591793"/>
              <a:gd name="connsiteY34" fmla="*/ 1240971 h 1328057"/>
              <a:gd name="connsiteX35" fmla="*/ 130629 w 1591793"/>
              <a:gd name="connsiteY35" fmla="*/ 1186543 h 1328057"/>
              <a:gd name="connsiteX36" fmla="*/ 108857 w 1591793"/>
              <a:gd name="connsiteY36" fmla="*/ 1153886 h 1328057"/>
              <a:gd name="connsiteX37" fmla="*/ 87086 w 1591793"/>
              <a:gd name="connsiteY37" fmla="*/ 1132114 h 1328057"/>
              <a:gd name="connsiteX38" fmla="*/ 76200 w 1591793"/>
              <a:gd name="connsiteY38" fmla="*/ 1099457 h 1328057"/>
              <a:gd name="connsiteX39" fmla="*/ 54429 w 1591793"/>
              <a:gd name="connsiteY39" fmla="*/ 1066800 h 1328057"/>
              <a:gd name="connsiteX40" fmla="*/ 32657 w 1591793"/>
              <a:gd name="connsiteY40" fmla="*/ 1001486 h 1328057"/>
              <a:gd name="connsiteX41" fmla="*/ 21772 w 1591793"/>
              <a:gd name="connsiteY41" fmla="*/ 968829 h 1328057"/>
              <a:gd name="connsiteX42" fmla="*/ 0 w 1591793"/>
              <a:gd name="connsiteY42" fmla="*/ 936171 h 1328057"/>
              <a:gd name="connsiteX43" fmla="*/ 21772 w 1591793"/>
              <a:gd name="connsiteY43" fmla="*/ 772886 h 1328057"/>
              <a:gd name="connsiteX44" fmla="*/ 43543 w 1591793"/>
              <a:gd name="connsiteY44" fmla="*/ 740229 h 1328057"/>
              <a:gd name="connsiteX45" fmla="*/ 54429 w 1591793"/>
              <a:gd name="connsiteY45" fmla="*/ 707571 h 1328057"/>
              <a:gd name="connsiteX46" fmla="*/ 97972 w 1591793"/>
              <a:gd name="connsiteY46" fmla="*/ 642257 h 1328057"/>
              <a:gd name="connsiteX47" fmla="*/ 119743 w 1591793"/>
              <a:gd name="connsiteY47" fmla="*/ 609600 h 1328057"/>
              <a:gd name="connsiteX48" fmla="*/ 163286 w 1591793"/>
              <a:gd name="connsiteY48" fmla="*/ 555171 h 1328057"/>
              <a:gd name="connsiteX49" fmla="*/ 185057 w 1591793"/>
              <a:gd name="connsiteY49" fmla="*/ 522514 h 1328057"/>
              <a:gd name="connsiteX50" fmla="*/ 250372 w 1591793"/>
              <a:gd name="connsiteY50" fmla="*/ 478971 h 1328057"/>
              <a:gd name="connsiteX51" fmla="*/ 304800 w 1591793"/>
              <a:gd name="connsiteY51" fmla="*/ 435429 h 1328057"/>
              <a:gd name="connsiteX52" fmla="*/ 337457 w 1591793"/>
              <a:gd name="connsiteY52" fmla="*/ 402771 h 1328057"/>
              <a:gd name="connsiteX53" fmla="*/ 402772 w 1591793"/>
              <a:gd name="connsiteY53" fmla="*/ 381000 h 1328057"/>
              <a:gd name="connsiteX54" fmla="*/ 478972 w 1591793"/>
              <a:gd name="connsiteY54" fmla="*/ 348343 h 1328057"/>
              <a:gd name="connsiteX55" fmla="*/ 500743 w 1591793"/>
              <a:gd name="connsiteY55" fmla="*/ 326571 h 1328057"/>
              <a:gd name="connsiteX56" fmla="*/ 576943 w 1591793"/>
              <a:gd name="connsiteY56" fmla="*/ 293914 h 1328057"/>
              <a:gd name="connsiteX57" fmla="*/ 653143 w 1591793"/>
              <a:gd name="connsiteY57" fmla="*/ 272143 h 1328057"/>
              <a:gd name="connsiteX58" fmla="*/ 685800 w 1591793"/>
              <a:gd name="connsiteY58" fmla="*/ 250371 h 1328057"/>
              <a:gd name="connsiteX59" fmla="*/ 751115 w 1591793"/>
              <a:gd name="connsiteY59" fmla="*/ 228600 h 1328057"/>
              <a:gd name="connsiteX60" fmla="*/ 816429 w 1591793"/>
              <a:gd name="connsiteY60" fmla="*/ 206829 h 1328057"/>
              <a:gd name="connsiteX61" fmla="*/ 881743 w 1591793"/>
              <a:gd name="connsiteY61" fmla="*/ 195943 h 1328057"/>
              <a:gd name="connsiteX62" fmla="*/ 936172 w 1591793"/>
              <a:gd name="connsiteY62" fmla="*/ 185057 h 1328057"/>
              <a:gd name="connsiteX63" fmla="*/ 968829 w 1591793"/>
              <a:gd name="connsiteY63" fmla="*/ 174171 h 1328057"/>
              <a:gd name="connsiteX64" fmla="*/ 1066800 w 1591793"/>
              <a:gd name="connsiteY64" fmla="*/ 163286 h 1328057"/>
              <a:gd name="connsiteX65" fmla="*/ 1132115 w 1591793"/>
              <a:gd name="connsiteY65" fmla="*/ 152400 h 1328057"/>
              <a:gd name="connsiteX66" fmla="*/ 1164772 w 1591793"/>
              <a:gd name="connsiteY66" fmla="*/ 141514 h 1328057"/>
              <a:gd name="connsiteX67" fmla="*/ 1317172 w 1591793"/>
              <a:gd name="connsiteY67" fmla="*/ 130629 h 1328057"/>
              <a:gd name="connsiteX68" fmla="*/ 1338943 w 1591793"/>
              <a:gd name="connsiteY68" fmla="*/ 108857 h 1328057"/>
              <a:gd name="connsiteX69" fmla="*/ 1371600 w 1591793"/>
              <a:gd name="connsiteY69" fmla="*/ 97971 h 1328057"/>
              <a:gd name="connsiteX70" fmla="*/ 1404257 w 1591793"/>
              <a:gd name="connsiteY70" fmla="*/ 76200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91793" h="1328057">
                <a:moveTo>
                  <a:pt x="1317172" y="76200"/>
                </a:moveTo>
                <a:cubicBezTo>
                  <a:pt x="1422183" y="55197"/>
                  <a:pt x="1329509" y="80916"/>
                  <a:pt x="1404257" y="43543"/>
                </a:cubicBezTo>
                <a:cubicBezTo>
                  <a:pt x="1422547" y="34398"/>
                  <a:pt x="1463020" y="27002"/>
                  <a:pt x="1480457" y="21771"/>
                </a:cubicBezTo>
                <a:cubicBezTo>
                  <a:pt x="1502438" y="15177"/>
                  <a:pt x="1545772" y="0"/>
                  <a:pt x="1545772" y="0"/>
                </a:cubicBezTo>
                <a:cubicBezTo>
                  <a:pt x="1623825" y="117081"/>
                  <a:pt x="1585076" y="45205"/>
                  <a:pt x="1556657" y="348343"/>
                </a:cubicBezTo>
                <a:cubicBezTo>
                  <a:pt x="1555436" y="361369"/>
                  <a:pt x="1540737" y="369298"/>
                  <a:pt x="1534886" y="381000"/>
                </a:cubicBezTo>
                <a:cubicBezTo>
                  <a:pt x="1506623" y="437525"/>
                  <a:pt x="1544753" y="392903"/>
                  <a:pt x="1502229" y="435429"/>
                </a:cubicBezTo>
                <a:cubicBezTo>
                  <a:pt x="1472272" y="525296"/>
                  <a:pt x="1496161" y="476580"/>
                  <a:pt x="1447800" y="544286"/>
                </a:cubicBezTo>
                <a:cubicBezTo>
                  <a:pt x="1440196" y="554932"/>
                  <a:pt x="1435875" y="568328"/>
                  <a:pt x="1426029" y="576943"/>
                </a:cubicBezTo>
                <a:cubicBezTo>
                  <a:pt x="1406337" y="594173"/>
                  <a:pt x="1379218" y="601984"/>
                  <a:pt x="1360715" y="620486"/>
                </a:cubicBezTo>
                <a:cubicBezTo>
                  <a:pt x="1318189" y="663010"/>
                  <a:pt x="1362811" y="624880"/>
                  <a:pt x="1306286" y="653143"/>
                </a:cubicBezTo>
                <a:cubicBezTo>
                  <a:pt x="1221877" y="695347"/>
                  <a:pt x="1323056" y="658438"/>
                  <a:pt x="1240972" y="685800"/>
                </a:cubicBezTo>
                <a:cubicBezTo>
                  <a:pt x="1233715" y="696686"/>
                  <a:pt x="1230086" y="711200"/>
                  <a:pt x="1219200" y="718457"/>
                </a:cubicBezTo>
                <a:cubicBezTo>
                  <a:pt x="1206752" y="726756"/>
                  <a:pt x="1190042" y="725233"/>
                  <a:pt x="1175657" y="729343"/>
                </a:cubicBezTo>
                <a:cubicBezTo>
                  <a:pt x="1164624" y="732495"/>
                  <a:pt x="1153263" y="735097"/>
                  <a:pt x="1143000" y="740229"/>
                </a:cubicBezTo>
                <a:cubicBezTo>
                  <a:pt x="1131298" y="746080"/>
                  <a:pt x="1122298" y="756687"/>
                  <a:pt x="1110343" y="762000"/>
                </a:cubicBezTo>
                <a:cubicBezTo>
                  <a:pt x="1089372" y="771320"/>
                  <a:pt x="1045029" y="783771"/>
                  <a:pt x="1045029" y="783771"/>
                </a:cubicBezTo>
                <a:cubicBezTo>
                  <a:pt x="970167" y="833679"/>
                  <a:pt x="1004538" y="819040"/>
                  <a:pt x="947057" y="838200"/>
                </a:cubicBezTo>
                <a:cubicBezTo>
                  <a:pt x="936171" y="849086"/>
                  <a:pt x="926226" y="861002"/>
                  <a:pt x="914400" y="870857"/>
                </a:cubicBezTo>
                <a:cubicBezTo>
                  <a:pt x="904349" y="879233"/>
                  <a:pt x="890119" y="882578"/>
                  <a:pt x="881743" y="892629"/>
                </a:cubicBezTo>
                <a:cubicBezTo>
                  <a:pt x="871355" y="905095"/>
                  <a:pt x="868973" y="922669"/>
                  <a:pt x="859972" y="936171"/>
                </a:cubicBezTo>
                <a:cubicBezTo>
                  <a:pt x="854279" y="944711"/>
                  <a:pt x="845457" y="950686"/>
                  <a:pt x="838200" y="957943"/>
                </a:cubicBezTo>
                <a:cubicBezTo>
                  <a:pt x="834572" y="968829"/>
                  <a:pt x="833984" y="981263"/>
                  <a:pt x="827315" y="990600"/>
                </a:cubicBezTo>
                <a:cubicBezTo>
                  <a:pt x="815384" y="1007303"/>
                  <a:pt x="783772" y="1034143"/>
                  <a:pt x="783772" y="1034143"/>
                </a:cubicBezTo>
                <a:cubicBezTo>
                  <a:pt x="772274" y="1068635"/>
                  <a:pt x="775231" y="1069312"/>
                  <a:pt x="751115" y="1099457"/>
                </a:cubicBezTo>
                <a:cubicBezTo>
                  <a:pt x="744704" y="1107471"/>
                  <a:pt x="735754" y="1113215"/>
                  <a:pt x="729343" y="1121229"/>
                </a:cubicBezTo>
                <a:cubicBezTo>
                  <a:pt x="711615" y="1143389"/>
                  <a:pt x="692616" y="1187901"/>
                  <a:pt x="664029" y="1197429"/>
                </a:cubicBezTo>
                <a:lnTo>
                  <a:pt x="631372" y="1208314"/>
                </a:lnTo>
                <a:cubicBezTo>
                  <a:pt x="605583" y="1234103"/>
                  <a:pt x="581212" y="1261321"/>
                  <a:pt x="544286" y="1273629"/>
                </a:cubicBezTo>
                <a:lnTo>
                  <a:pt x="478972" y="1295400"/>
                </a:lnTo>
                <a:cubicBezTo>
                  <a:pt x="468086" y="1299029"/>
                  <a:pt x="455863" y="1299921"/>
                  <a:pt x="446315" y="1306286"/>
                </a:cubicBezTo>
                <a:lnTo>
                  <a:pt x="413657" y="1328057"/>
                </a:lnTo>
                <a:cubicBezTo>
                  <a:pt x="373743" y="1324428"/>
                  <a:pt x="333104" y="1325569"/>
                  <a:pt x="293915" y="1317171"/>
                </a:cubicBezTo>
                <a:cubicBezTo>
                  <a:pt x="272083" y="1312493"/>
                  <a:pt x="242697" y="1274491"/>
                  <a:pt x="228600" y="1262743"/>
                </a:cubicBezTo>
                <a:cubicBezTo>
                  <a:pt x="218549" y="1254367"/>
                  <a:pt x="205994" y="1249347"/>
                  <a:pt x="195943" y="1240971"/>
                </a:cubicBezTo>
                <a:cubicBezTo>
                  <a:pt x="112135" y="1171130"/>
                  <a:pt x="211703" y="1240592"/>
                  <a:pt x="130629" y="1186543"/>
                </a:cubicBezTo>
                <a:cubicBezTo>
                  <a:pt x="123372" y="1175657"/>
                  <a:pt x="117030" y="1164102"/>
                  <a:pt x="108857" y="1153886"/>
                </a:cubicBezTo>
                <a:cubicBezTo>
                  <a:pt x="102446" y="1145872"/>
                  <a:pt x="92366" y="1140915"/>
                  <a:pt x="87086" y="1132114"/>
                </a:cubicBezTo>
                <a:cubicBezTo>
                  <a:pt x="81182" y="1122275"/>
                  <a:pt x="81332" y="1109720"/>
                  <a:pt x="76200" y="1099457"/>
                </a:cubicBezTo>
                <a:cubicBezTo>
                  <a:pt x="70349" y="1087755"/>
                  <a:pt x="59742" y="1078755"/>
                  <a:pt x="54429" y="1066800"/>
                </a:cubicBezTo>
                <a:cubicBezTo>
                  <a:pt x="45108" y="1045829"/>
                  <a:pt x="39914" y="1023257"/>
                  <a:pt x="32657" y="1001486"/>
                </a:cubicBezTo>
                <a:cubicBezTo>
                  <a:pt x="29028" y="990600"/>
                  <a:pt x="28137" y="978376"/>
                  <a:pt x="21772" y="968829"/>
                </a:cubicBezTo>
                <a:lnTo>
                  <a:pt x="0" y="936171"/>
                </a:lnTo>
                <a:cubicBezTo>
                  <a:pt x="1625" y="918298"/>
                  <a:pt x="5128" y="811722"/>
                  <a:pt x="21772" y="772886"/>
                </a:cubicBezTo>
                <a:cubicBezTo>
                  <a:pt x="26926" y="760861"/>
                  <a:pt x="37692" y="751931"/>
                  <a:pt x="43543" y="740229"/>
                </a:cubicBezTo>
                <a:cubicBezTo>
                  <a:pt x="48675" y="729966"/>
                  <a:pt x="48856" y="717602"/>
                  <a:pt x="54429" y="707571"/>
                </a:cubicBezTo>
                <a:cubicBezTo>
                  <a:pt x="67136" y="684698"/>
                  <a:pt x="83458" y="664028"/>
                  <a:pt x="97972" y="642257"/>
                </a:cubicBezTo>
                <a:lnTo>
                  <a:pt x="119743" y="609600"/>
                </a:lnTo>
                <a:cubicBezTo>
                  <a:pt x="186755" y="509082"/>
                  <a:pt x="101241" y="632730"/>
                  <a:pt x="163286" y="555171"/>
                </a:cubicBezTo>
                <a:cubicBezTo>
                  <a:pt x="171459" y="544955"/>
                  <a:pt x="175211" y="531129"/>
                  <a:pt x="185057" y="522514"/>
                </a:cubicBezTo>
                <a:cubicBezTo>
                  <a:pt x="204749" y="505283"/>
                  <a:pt x="250372" y="478971"/>
                  <a:pt x="250372" y="478971"/>
                </a:cubicBezTo>
                <a:cubicBezTo>
                  <a:pt x="299063" y="405933"/>
                  <a:pt x="241703" y="477494"/>
                  <a:pt x="304800" y="435429"/>
                </a:cubicBezTo>
                <a:cubicBezTo>
                  <a:pt x="317609" y="426889"/>
                  <a:pt x="323999" y="410247"/>
                  <a:pt x="337457" y="402771"/>
                </a:cubicBezTo>
                <a:cubicBezTo>
                  <a:pt x="357518" y="391626"/>
                  <a:pt x="381000" y="388257"/>
                  <a:pt x="402772" y="381000"/>
                </a:cubicBezTo>
                <a:cubicBezTo>
                  <a:pt x="450820" y="364984"/>
                  <a:pt x="425171" y="375243"/>
                  <a:pt x="478972" y="348343"/>
                </a:cubicBezTo>
                <a:cubicBezTo>
                  <a:pt x="486229" y="341086"/>
                  <a:pt x="492204" y="332264"/>
                  <a:pt x="500743" y="326571"/>
                </a:cubicBezTo>
                <a:cubicBezTo>
                  <a:pt x="522510" y="312059"/>
                  <a:pt x="551546" y="301170"/>
                  <a:pt x="576943" y="293914"/>
                </a:cubicBezTo>
                <a:cubicBezTo>
                  <a:pt x="593225" y="289262"/>
                  <a:pt x="635739" y="280845"/>
                  <a:pt x="653143" y="272143"/>
                </a:cubicBezTo>
                <a:cubicBezTo>
                  <a:pt x="664845" y="266292"/>
                  <a:pt x="673845" y="255685"/>
                  <a:pt x="685800" y="250371"/>
                </a:cubicBezTo>
                <a:cubicBezTo>
                  <a:pt x="706771" y="241050"/>
                  <a:pt x="729343" y="235857"/>
                  <a:pt x="751115" y="228600"/>
                </a:cubicBezTo>
                <a:cubicBezTo>
                  <a:pt x="751122" y="228598"/>
                  <a:pt x="816421" y="206830"/>
                  <a:pt x="816429" y="206829"/>
                </a:cubicBezTo>
                <a:lnTo>
                  <a:pt x="881743" y="195943"/>
                </a:lnTo>
                <a:cubicBezTo>
                  <a:pt x="899947" y="192633"/>
                  <a:pt x="918222" y="189545"/>
                  <a:pt x="936172" y="185057"/>
                </a:cubicBezTo>
                <a:cubicBezTo>
                  <a:pt x="947304" y="182274"/>
                  <a:pt x="957511" y="176057"/>
                  <a:pt x="968829" y="174171"/>
                </a:cubicBezTo>
                <a:cubicBezTo>
                  <a:pt x="1001240" y="168769"/>
                  <a:pt x="1034230" y="167629"/>
                  <a:pt x="1066800" y="163286"/>
                </a:cubicBezTo>
                <a:cubicBezTo>
                  <a:pt x="1088678" y="160369"/>
                  <a:pt x="1110343" y="156029"/>
                  <a:pt x="1132115" y="152400"/>
                </a:cubicBezTo>
                <a:cubicBezTo>
                  <a:pt x="1143001" y="148771"/>
                  <a:pt x="1153376" y="142855"/>
                  <a:pt x="1164772" y="141514"/>
                </a:cubicBezTo>
                <a:cubicBezTo>
                  <a:pt x="1215353" y="135563"/>
                  <a:pt x="1267115" y="140015"/>
                  <a:pt x="1317172" y="130629"/>
                </a:cubicBezTo>
                <a:cubicBezTo>
                  <a:pt x="1327259" y="128738"/>
                  <a:pt x="1330142" y="114138"/>
                  <a:pt x="1338943" y="108857"/>
                </a:cubicBezTo>
                <a:cubicBezTo>
                  <a:pt x="1348782" y="102953"/>
                  <a:pt x="1360714" y="101600"/>
                  <a:pt x="1371600" y="97971"/>
                </a:cubicBezTo>
                <a:cubicBezTo>
                  <a:pt x="1395938" y="73634"/>
                  <a:pt x="1383109" y="76200"/>
                  <a:pt x="1404257" y="76200"/>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a:extLst>
              <a:ext uri="{FF2B5EF4-FFF2-40B4-BE49-F238E27FC236}">
                <a16:creationId xmlns:a16="http://schemas.microsoft.com/office/drawing/2014/main" id="{B721EEAC-E33C-4385-8A75-C20112598ECD}"/>
              </a:ext>
            </a:extLst>
          </p:cNvPr>
          <p:cNvSpPr txBox="1"/>
          <p:nvPr/>
        </p:nvSpPr>
        <p:spPr>
          <a:xfrm>
            <a:off x="6663148" y="5497733"/>
            <a:ext cx="3078215" cy="369332"/>
          </a:xfrm>
          <a:prstGeom prst="rect">
            <a:avLst/>
          </a:prstGeom>
          <a:noFill/>
        </p:spPr>
        <p:txBody>
          <a:bodyPr wrap="none">
            <a:spAutoFit/>
          </a:bodyPr>
          <a:lstStyle/>
          <a:p>
            <a:pPr algn="ctr">
              <a:spcBef>
                <a:spcPct val="0"/>
              </a:spcBef>
              <a:buFontTx/>
              <a:buNone/>
              <a:defRPr/>
            </a:pPr>
            <a:r>
              <a:rPr lang="en-US" b="1" dirty="0">
                <a:solidFill>
                  <a:srgbClr val="000000"/>
                </a:solidFill>
                <a:cs typeface="Arial Narrow"/>
              </a:rPr>
              <a:t>Bottleneck Duration (minutes)</a:t>
            </a:r>
          </a:p>
        </p:txBody>
      </p:sp>
      <p:sp>
        <p:nvSpPr>
          <p:cNvPr id="253" name="TextBox 252">
            <a:extLst>
              <a:ext uri="{FF2B5EF4-FFF2-40B4-BE49-F238E27FC236}">
                <a16:creationId xmlns:a16="http://schemas.microsoft.com/office/drawing/2014/main" id="{616934C8-BC7F-427C-A227-EB5DE607B9B3}"/>
              </a:ext>
            </a:extLst>
          </p:cNvPr>
          <p:cNvSpPr txBox="1"/>
          <p:nvPr/>
        </p:nvSpPr>
        <p:spPr>
          <a:xfrm rot="16200000">
            <a:off x="4222109" y="3368190"/>
            <a:ext cx="4259085" cy="369332"/>
          </a:xfrm>
          <a:prstGeom prst="rect">
            <a:avLst/>
          </a:prstGeom>
          <a:noFill/>
        </p:spPr>
        <p:txBody>
          <a:bodyPr wrap="square">
            <a:spAutoFit/>
          </a:bodyPr>
          <a:lstStyle/>
          <a:p>
            <a:pPr algn="ctr">
              <a:spcBef>
                <a:spcPct val="0"/>
              </a:spcBef>
              <a:buFontTx/>
              <a:buNone/>
              <a:defRPr/>
            </a:pPr>
            <a:r>
              <a:rPr lang="en-US" b="1" dirty="0">
                <a:solidFill>
                  <a:srgbClr val="000000"/>
                </a:solidFill>
                <a:cs typeface="Arial Narrow"/>
              </a:rPr>
              <a:t>Travel Time (minutes)</a:t>
            </a:r>
          </a:p>
        </p:txBody>
      </p:sp>
      <p:cxnSp>
        <p:nvCxnSpPr>
          <p:cNvPr id="254" name="Straight Arrow Connector 253">
            <a:extLst>
              <a:ext uri="{FF2B5EF4-FFF2-40B4-BE49-F238E27FC236}">
                <a16:creationId xmlns:a16="http://schemas.microsoft.com/office/drawing/2014/main" id="{2E4FEA5B-DCF5-42C9-9450-600627B94E6F}"/>
              </a:ext>
            </a:extLst>
          </p:cNvPr>
          <p:cNvCxnSpPr>
            <a:cxnSpLocks/>
            <a:stCxn id="255" idx="0"/>
          </p:cNvCxnSpPr>
          <p:nvPr/>
        </p:nvCxnSpPr>
        <p:spPr>
          <a:xfrm flipH="1" flipV="1">
            <a:off x="8626052" y="2699473"/>
            <a:ext cx="695190" cy="500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27014ADD-8C6F-431F-BCB2-DE35F208928C}"/>
              </a:ext>
            </a:extLst>
          </p:cNvPr>
          <p:cNvSpPr txBox="1"/>
          <p:nvPr/>
        </p:nvSpPr>
        <p:spPr>
          <a:xfrm>
            <a:off x="8924210" y="3199872"/>
            <a:ext cx="794064" cy="307777"/>
          </a:xfrm>
          <a:prstGeom prst="rect">
            <a:avLst/>
          </a:prstGeom>
          <a:noFill/>
        </p:spPr>
        <p:txBody>
          <a:bodyPr wrap="none" rtlCol="0">
            <a:spAutoFit/>
          </a:bodyPr>
          <a:lstStyle/>
          <a:p>
            <a:r>
              <a:rPr lang="en-US" sz="1400" dirty="0"/>
              <a:t>centroid</a:t>
            </a:r>
          </a:p>
        </p:txBody>
      </p:sp>
      <p:cxnSp>
        <p:nvCxnSpPr>
          <p:cNvPr id="256" name="Straight Arrow Connector 255">
            <a:extLst>
              <a:ext uri="{FF2B5EF4-FFF2-40B4-BE49-F238E27FC236}">
                <a16:creationId xmlns:a16="http://schemas.microsoft.com/office/drawing/2014/main" id="{1C3BBA3D-48D4-48CE-8FDA-0E4799171478}"/>
              </a:ext>
            </a:extLst>
          </p:cNvPr>
          <p:cNvCxnSpPr>
            <a:cxnSpLocks/>
            <a:stCxn id="257" idx="0"/>
            <a:endCxn id="234" idx="4"/>
          </p:cNvCxnSpPr>
          <p:nvPr/>
        </p:nvCxnSpPr>
        <p:spPr>
          <a:xfrm flipV="1">
            <a:off x="8451133" y="2890087"/>
            <a:ext cx="26835" cy="609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91953F13-519A-45CB-8A5F-6C1A8FB9B108}"/>
              </a:ext>
            </a:extLst>
          </p:cNvPr>
          <p:cNvSpPr txBox="1"/>
          <p:nvPr/>
        </p:nvSpPr>
        <p:spPr>
          <a:xfrm>
            <a:off x="7717598" y="3499561"/>
            <a:ext cx="1467068" cy="523220"/>
          </a:xfrm>
          <a:prstGeom prst="rect">
            <a:avLst/>
          </a:prstGeom>
          <a:noFill/>
        </p:spPr>
        <p:txBody>
          <a:bodyPr wrap="square" rtlCol="0">
            <a:spAutoFit/>
          </a:bodyPr>
          <a:lstStyle/>
          <a:p>
            <a:pPr algn="ctr"/>
            <a:r>
              <a:rPr lang="en-US" sz="1400" dirty="0"/>
              <a:t>representative day</a:t>
            </a:r>
          </a:p>
        </p:txBody>
      </p:sp>
      <p:sp>
        <p:nvSpPr>
          <p:cNvPr id="339" name="Multiply 133">
            <a:extLst>
              <a:ext uri="{FF2B5EF4-FFF2-40B4-BE49-F238E27FC236}">
                <a16:creationId xmlns:a16="http://schemas.microsoft.com/office/drawing/2014/main" id="{3AC7EC21-A649-40C0-8E6F-9A61AA0324D6}"/>
              </a:ext>
            </a:extLst>
          </p:cNvPr>
          <p:cNvSpPr/>
          <p:nvPr/>
        </p:nvSpPr>
        <p:spPr>
          <a:xfrm>
            <a:off x="8475490" y="2590800"/>
            <a:ext cx="135111" cy="173542"/>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2A6285BE-FC21-4F0F-ABFF-8E1CC7507E8D}"/>
              </a:ext>
            </a:extLst>
          </p:cNvPr>
          <p:cNvSpPr>
            <a:spLocks noChangeAspect="1"/>
          </p:cNvSpPr>
          <p:nvPr/>
        </p:nvSpPr>
        <p:spPr bwMode="auto">
          <a:xfrm>
            <a:off x="8878734" y="2710176"/>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342" name="Oval 341">
            <a:extLst>
              <a:ext uri="{FF2B5EF4-FFF2-40B4-BE49-F238E27FC236}">
                <a16:creationId xmlns:a16="http://schemas.microsoft.com/office/drawing/2014/main" id="{3B79A1BB-BD50-410F-A8E2-D0310CE8C06F}"/>
              </a:ext>
            </a:extLst>
          </p:cNvPr>
          <p:cNvSpPr>
            <a:spLocks noChangeAspect="1"/>
          </p:cNvSpPr>
          <p:nvPr/>
        </p:nvSpPr>
        <p:spPr bwMode="auto">
          <a:xfrm>
            <a:off x="8802534" y="2530775"/>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
        <p:nvSpPr>
          <p:cNvPr id="343" name="Oval 342">
            <a:extLst>
              <a:ext uri="{FF2B5EF4-FFF2-40B4-BE49-F238E27FC236}">
                <a16:creationId xmlns:a16="http://schemas.microsoft.com/office/drawing/2014/main" id="{A465B9E7-4146-45DF-AFF2-FC80563B3A1C}"/>
              </a:ext>
            </a:extLst>
          </p:cNvPr>
          <p:cNvSpPr>
            <a:spLocks noChangeAspect="1"/>
          </p:cNvSpPr>
          <p:nvPr/>
        </p:nvSpPr>
        <p:spPr bwMode="auto">
          <a:xfrm>
            <a:off x="8153401" y="2667001"/>
            <a:ext cx="112867" cy="109225"/>
          </a:xfrm>
          <a:prstGeom prst="ellipse">
            <a:avLst/>
          </a:prstGeom>
          <a:solidFill>
            <a:srgbClr val="FFFFFF">
              <a:lumMod val="75000"/>
            </a:srgbClr>
          </a:solidFill>
          <a:ln w="38100"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a:defRPr/>
            </a:pPr>
            <a:endParaRPr lang="en-US" sz="1600" kern="0" dirty="0">
              <a:solidFill>
                <a:srgbClr val="FFFFFF"/>
              </a:solidFill>
              <a:latin typeface="Arial Narrow"/>
              <a:cs typeface="Arial Narrow"/>
            </a:endParaRPr>
          </a:p>
        </p:txBody>
      </p:sp>
    </p:spTree>
    <p:extLst>
      <p:ext uri="{BB962C8B-B14F-4D97-AF65-F5344CB8AC3E}">
        <p14:creationId xmlns:p14="http://schemas.microsoft.com/office/powerpoint/2010/main" val="2407204885"/>
      </p:ext>
    </p:extLst>
  </p:cSld>
  <p:clrMapOvr>
    <a:masterClrMapping/>
  </p:clrMapOvr>
  <mc:AlternateContent xmlns:mc="http://schemas.openxmlformats.org/markup-compatibility/2006" xmlns:p14="http://schemas.microsoft.com/office/powerpoint/2010/main">
    <mc:Choice Requires="p14">
      <p:transition spd="slow" p14:dur="2000" advTm="43912"/>
    </mc:Choice>
    <mc:Fallback xmlns="">
      <p:transition spd="slow" advTm="439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5C66AA-0240-4345-A7EB-A7B3FF4CC477}"/>
              </a:ext>
            </a:extLst>
          </p:cNvPr>
          <p:cNvSpPr>
            <a:spLocks noGrp="1"/>
          </p:cNvSpPr>
          <p:nvPr>
            <p:ph idx="1"/>
          </p:nvPr>
        </p:nvSpPr>
        <p:spPr>
          <a:xfrm>
            <a:off x="574872" y="1620571"/>
            <a:ext cx="11031672" cy="4345663"/>
          </a:xfrm>
        </p:spPr>
        <p:txBody>
          <a:bodyPr>
            <a:normAutofit/>
          </a:bodyPr>
          <a:lstStyle/>
          <a:p>
            <a:pPr>
              <a:spcAft>
                <a:spcPts val="600"/>
              </a:spcAft>
            </a:pPr>
            <a:r>
              <a:rPr lang="en-US" dirty="0"/>
              <a:t>Motivation for and updates from the 2004 Guidance</a:t>
            </a:r>
          </a:p>
          <a:p>
            <a:pPr>
              <a:spcAft>
                <a:spcPts val="600"/>
              </a:spcAft>
            </a:pPr>
            <a:r>
              <a:rPr lang="en-US" dirty="0"/>
              <a:t>Encourage comprehensive experimental design based on a range of varying travel conditions, rather than a normative “average” day.</a:t>
            </a:r>
          </a:p>
          <a:p>
            <a:pPr>
              <a:spcAft>
                <a:spcPts val="600"/>
              </a:spcAft>
            </a:pPr>
            <a:r>
              <a:rPr lang="en-US" dirty="0"/>
              <a:t>Focus calibration and alternatives analysis on the representation of time-dynamic system performance measures including bottleneck formation and dissipation. </a:t>
            </a:r>
          </a:p>
          <a:p>
            <a:pPr>
              <a:spcAft>
                <a:spcPts val="600"/>
              </a:spcAft>
            </a:pPr>
            <a:r>
              <a:rPr lang="en-US" dirty="0"/>
              <a:t>Replace with criteria that are statistically valid and derived from observed data.</a:t>
            </a:r>
          </a:p>
          <a:p>
            <a:pPr>
              <a:spcAft>
                <a:spcPts val="600"/>
              </a:spcAft>
            </a:pPr>
            <a:r>
              <a:rPr lang="en-US" dirty="0"/>
              <a:t>Develop a calibration process that is data-driven, repeatable, and potentially automatable.</a:t>
            </a:r>
          </a:p>
          <a:p>
            <a:endParaRPr lang="en-US" dirty="0"/>
          </a:p>
        </p:txBody>
      </p:sp>
      <p:sp>
        <p:nvSpPr>
          <p:cNvPr id="3" name="Slide Number Placeholder 2">
            <a:extLst>
              <a:ext uri="{FF2B5EF4-FFF2-40B4-BE49-F238E27FC236}">
                <a16:creationId xmlns:a16="http://schemas.microsoft.com/office/drawing/2014/main" id="{E7FEE5BA-D198-4E6F-834E-458BBDE911E3}"/>
              </a:ext>
            </a:extLst>
          </p:cNvPr>
          <p:cNvSpPr>
            <a:spLocks noGrp="1"/>
          </p:cNvSpPr>
          <p:nvPr>
            <p:ph type="sldNum" sz="quarter" idx="12"/>
          </p:nvPr>
        </p:nvSpPr>
        <p:spPr/>
        <p:txBody>
          <a:bodyPr/>
          <a:lstStyle/>
          <a:p>
            <a:pPr>
              <a:defRPr/>
            </a:pPr>
            <a:fld id="{964C510D-D580-43A2-9ABD-5D3EEA2F3D97}" type="slidenum">
              <a:rPr lang="en-US">
                <a:solidFill>
                  <a:prstClr val="white"/>
                </a:solidFill>
                <a:latin typeface="Calibri"/>
              </a:rPr>
              <a:pPr>
                <a:defRPr/>
              </a:pPr>
              <a:t>2</a:t>
            </a:fld>
            <a:endParaRPr lang="en-US">
              <a:solidFill>
                <a:prstClr val="white"/>
              </a:solidFill>
              <a:latin typeface="Calibri"/>
            </a:endParaRPr>
          </a:p>
        </p:txBody>
      </p:sp>
      <p:sp>
        <p:nvSpPr>
          <p:cNvPr id="4" name="Title 3">
            <a:extLst>
              <a:ext uri="{FF2B5EF4-FFF2-40B4-BE49-F238E27FC236}">
                <a16:creationId xmlns:a16="http://schemas.microsoft.com/office/drawing/2014/main" id="{07A97C3E-CD40-4FBD-ACF9-2EBE66C96C33}"/>
              </a:ext>
            </a:extLst>
          </p:cNvPr>
          <p:cNvSpPr>
            <a:spLocks noGrp="1"/>
          </p:cNvSpPr>
          <p:nvPr>
            <p:ph type="title"/>
          </p:nvPr>
        </p:nvSpPr>
        <p:spPr/>
        <p:txBody>
          <a:bodyPr/>
          <a:lstStyle/>
          <a:p>
            <a:r>
              <a:rPr lang="en-US" dirty="0"/>
              <a:t>Overview of Updated Guidance</a:t>
            </a:r>
          </a:p>
        </p:txBody>
      </p:sp>
    </p:spTree>
    <p:extLst>
      <p:ext uri="{BB962C8B-B14F-4D97-AF65-F5344CB8AC3E}">
        <p14:creationId xmlns:p14="http://schemas.microsoft.com/office/powerpoint/2010/main" val="161119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0F0CDE-C084-4592-AFD2-980A100C2DB2}"/>
              </a:ext>
            </a:extLst>
          </p:cNvPr>
          <p:cNvSpPr/>
          <p:nvPr/>
        </p:nvSpPr>
        <p:spPr>
          <a:xfrm>
            <a:off x="2209801" y="1676400"/>
            <a:ext cx="8000999" cy="4679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7FEE5BA-D198-4E6F-834E-458BBDE911E3}"/>
              </a:ext>
            </a:extLst>
          </p:cNvPr>
          <p:cNvSpPr>
            <a:spLocks noGrp="1"/>
          </p:cNvSpPr>
          <p:nvPr>
            <p:ph type="sldNum" sz="quarter" idx="12"/>
          </p:nvPr>
        </p:nvSpPr>
        <p:spPr/>
        <p:txBody>
          <a:bodyPr/>
          <a:lstStyle/>
          <a:p>
            <a:pPr>
              <a:defRPr/>
            </a:pPr>
            <a:fld id="{964C510D-D580-43A2-9ABD-5D3EEA2F3D97}" type="slidenum">
              <a:rPr lang="en-US">
                <a:solidFill>
                  <a:prstClr val="white"/>
                </a:solidFill>
                <a:latin typeface="Calibri"/>
              </a:rPr>
              <a:pPr>
                <a:defRPr/>
              </a:pPr>
              <a:t>20</a:t>
            </a:fld>
            <a:endParaRPr lang="en-US">
              <a:solidFill>
                <a:prstClr val="white"/>
              </a:solidFill>
              <a:latin typeface="Calibri"/>
            </a:endParaRPr>
          </a:p>
        </p:txBody>
      </p:sp>
      <p:sp>
        <p:nvSpPr>
          <p:cNvPr id="4" name="Title 3">
            <a:extLst>
              <a:ext uri="{FF2B5EF4-FFF2-40B4-BE49-F238E27FC236}">
                <a16:creationId xmlns:a16="http://schemas.microsoft.com/office/drawing/2014/main" id="{07A97C3E-CD40-4FBD-ACF9-2EBE66C96C33}"/>
              </a:ext>
            </a:extLst>
          </p:cNvPr>
          <p:cNvSpPr>
            <a:spLocks noGrp="1"/>
          </p:cNvSpPr>
          <p:nvPr>
            <p:ph type="title"/>
          </p:nvPr>
        </p:nvSpPr>
        <p:spPr>
          <a:xfrm>
            <a:off x="1883424" y="76200"/>
            <a:ext cx="8403577" cy="1143000"/>
          </a:xfrm>
        </p:spPr>
        <p:txBody>
          <a:bodyPr>
            <a:normAutofit fontScale="90000"/>
          </a:bodyPr>
          <a:lstStyle/>
          <a:p>
            <a:r>
              <a:rPr lang="en-US" dirty="0"/>
              <a:t>Calibrate for each travel condition using objective, measure-driven criteria</a:t>
            </a:r>
          </a:p>
        </p:txBody>
      </p:sp>
      <p:sp>
        <p:nvSpPr>
          <p:cNvPr id="115" name="TextBox 114">
            <a:extLst>
              <a:ext uri="{FF2B5EF4-FFF2-40B4-BE49-F238E27FC236}">
                <a16:creationId xmlns:a16="http://schemas.microsoft.com/office/drawing/2014/main" id="{B98182EF-04E5-4804-8246-D868E3C5A1F6}"/>
              </a:ext>
            </a:extLst>
          </p:cNvPr>
          <p:cNvSpPr txBox="1"/>
          <p:nvPr/>
        </p:nvSpPr>
        <p:spPr bwMode="auto">
          <a:xfrm>
            <a:off x="8018864" y="1713859"/>
            <a:ext cx="2142192" cy="923330"/>
          </a:xfrm>
          <a:prstGeom prst="rect">
            <a:avLst/>
          </a:prstGeom>
          <a:noFill/>
        </p:spPr>
        <p:txBody>
          <a:bodyPr wrap="square">
            <a:spAutoFit/>
          </a:bodyPr>
          <a:lstStyle/>
          <a:p>
            <a:pPr algn="ctr">
              <a:defRPr/>
            </a:pPr>
            <a:r>
              <a:rPr lang="en-US" i="1" dirty="0"/>
              <a:t>We develop models for representative days in each cluster. </a:t>
            </a:r>
            <a:endParaRPr lang="en-US" i="1" kern="0" dirty="0">
              <a:solidFill>
                <a:srgbClr val="000000"/>
              </a:solidFill>
              <a:cs typeface="Arial Narrow"/>
            </a:endParaRPr>
          </a:p>
        </p:txBody>
      </p:sp>
      <p:pic>
        <p:nvPicPr>
          <p:cNvPr id="122" name="Picture 2">
            <a:extLst>
              <a:ext uri="{FF2B5EF4-FFF2-40B4-BE49-F238E27FC236}">
                <a16:creationId xmlns:a16="http://schemas.microsoft.com/office/drawing/2014/main" id="{90472480-E9F5-470A-86D3-26375C3E7A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828"/>
          <a:stretch/>
        </p:blipFill>
        <p:spPr bwMode="auto">
          <a:xfrm>
            <a:off x="2257425" y="2187399"/>
            <a:ext cx="5864308" cy="362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TextBox 122">
            <a:extLst>
              <a:ext uri="{FF2B5EF4-FFF2-40B4-BE49-F238E27FC236}">
                <a16:creationId xmlns:a16="http://schemas.microsoft.com/office/drawing/2014/main" id="{1D9CB117-DFAA-453A-9CD2-2471A9C37704}"/>
              </a:ext>
            </a:extLst>
          </p:cNvPr>
          <p:cNvSpPr txBox="1"/>
          <p:nvPr/>
        </p:nvSpPr>
        <p:spPr>
          <a:xfrm>
            <a:off x="2853100" y="2084463"/>
            <a:ext cx="1724317" cy="584775"/>
          </a:xfrm>
          <a:prstGeom prst="rect">
            <a:avLst/>
          </a:prstGeom>
          <a:noFill/>
        </p:spPr>
        <p:txBody>
          <a:bodyPr wrap="square" rtlCol="0">
            <a:spAutoFit/>
          </a:bodyPr>
          <a:lstStyle/>
          <a:p>
            <a:r>
              <a:rPr lang="en-US" sz="1600" b="1" dirty="0">
                <a:solidFill>
                  <a:srgbClr val="C00000"/>
                </a:solidFill>
                <a:latin typeface="Comic Sans MS" panose="030F0702030302020204" pitchFamily="66" charset="0"/>
              </a:rPr>
              <a:t>Simulated High Demand Day</a:t>
            </a:r>
          </a:p>
        </p:txBody>
      </p:sp>
      <p:sp>
        <p:nvSpPr>
          <p:cNvPr id="124" name="TextBox 123">
            <a:extLst>
              <a:ext uri="{FF2B5EF4-FFF2-40B4-BE49-F238E27FC236}">
                <a16:creationId xmlns:a16="http://schemas.microsoft.com/office/drawing/2014/main" id="{B6FBF375-35C5-4417-8EF4-D9967B3EE582}"/>
              </a:ext>
            </a:extLst>
          </p:cNvPr>
          <p:cNvSpPr txBox="1"/>
          <p:nvPr/>
        </p:nvSpPr>
        <p:spPr>
          <a:xfrm>
            <a:off x="3509901" y="5087345"/>
            <a:ext cx="2922595" cy="338554"/>
          </a:xfrm>
          <a:prstGeom prst="rect">
            <a:avLst/>
          </a:prstGeom>
          <a:noFill/>
        </p:spPr>
        <p:txBody>
          <a:bodyPr wrap="none" rtlCol="0">
            <a:spAutoFit/>
          </a:bodyPr>
          <a:lstStyle/>
          <a:p>
            <a:r>
              <a:rPr lang="en-US" sz="1600" b="1" dirty="0">
                <a:solidFill>
                  <a:srgbClr val="0070C0"/>
                </a:solidFill>
                <a:latin typeface="Comic Sans MS" panose="030F0702030302020204" pitchFamily="66" charset="0"/>
              </a:rPr>
              <a:t>Simulated Low Demand Day</a:t>
            </a:r>
          </a:p>
        </p:txBody>
      </p:sp>
      <p:sp>
        <p:nvSpPr>
          <p:cNvPr id="125" name="TextBox 124">
            <a:extLst>
              <a:ext uri="{FF2B5EF4-FFF2-40B4-BE49-F238E27FC236}">
                <a16:creationId xmlns:a16="http://schemas.microsoft.com/office/drawing/2014/main" id="{A360E9A3-1A8E-4350-8EE1-566DB2E7C41E}"/>
              </a:ext>
            </a:extLst>
          </p:cNvPr>
          <p:cNvSpPr txBox="1"/>
          <p:nvPr/>
        </p:nvSpPr>
        <p:spPr>
          <a:xfrm>
            <a:off x="3578809" y="3298754"/>
            <a:ext cx="2749941" cy="338554"/>
          </a:xfrm>
          <a:prstGeom prst="rect">
            <a:avLst/>
          </a:prstGeom>
          <a:noFill/>
          <a:ln>
            <a:noFill/>
          </a:ln>
        </p:spPr>
        <p:txBody>
          <a:bodyPr wrap="square" rtlCol="0">
            <a:spAutoFit/>
          </a:bodyPr>
          <a:lstStyle/>
          <a:p>
            <a:pPr algn="ctr"/>
            <a:r>
              <a:rPr lang="en-US" sz="1600" b="1" dirty="0">
                <a:solidFill>
                  <a:srgbClr val="92D050"/>
                </a:solidFill>
                <a:latin typeface="Comic Sans MS" panose="030F0702030302020204" pitchFamily="66" charset="0"/>
              </a:rPr>
              <a:t>Simulated Incidents Day</a:t>
            </a:r>
          </a:p>
        </p:txBody>
      </p:sp>
      <p:sp>
        <p:nvSpPr>
          <p:cNvPr id="126" name="TextBox 125">
            <a:extLst>
              <a:ext uri="{FF2B5EF4-FFF2-40B4-BE49-F238E27FC236}">
                <a16:creationId xmlns:a16="http://schemas.microsoft.com/office/drawing/2014/main" id="{382E844B-D9ED-49B8-81B1-E63F2CF15659}"/>
              </a:ext>
            </a:extLst>
          </p:cNvPr>
          <p:cNvSpPr txBox="1"/>
          <p:nvPr/>
        </p:nvSpPr>
        <p:spPr bwMode="auto">
          <a:xfrm>
            <a:off x="8050729" y="2700041"/>
            <a:ext cx="2078463" cy="1477328"/>
          </a:xfrm>
          <a:prstGeom prst="rect">
            <a:avLst/>
          </a:prstGeom>
          <a:noFill/>
        </p:spPr>
        <p:txBody>
          <a:bodyPr wrap="square">
            <a:spAutoFit/>
          </a:bodyPr>
          <a:lstStyle/>
          <a:p>
            <a:pPr algn="ctr">
              <a:defRPr/>
            </a:pPr>
            <a:r>
              <a:rPr lang="en-US" i="1" dirty="0"/>
              <a:t>Then we calibrate each model against four newly-identified calibration criteria.</a:t>
            </a:r>
          </a:p>
        </p:txBody>
      </p:sp>
      <p:sp>
        <p:nvSpPr>
          <p:cNvPr id="127" name="TextBox 126">
            <a:extLst>
              <a:ext uri="{FF2B5EF4-FFF2-40B4-BE49-F238E27FC236}">
                <a16:creationId xmlns:a16="http://schemas.microsoft.com/office/drawing/2014/main" id="{BA1B9975-DB3E-462A-8FA5-76BE005DE6A3}"/>
              </a:ext>
            </a:extLst>
          </p:cNvPr>
          <p:cNvSpPr txBox="1"/>
          <p:nvPr/>
        </p:nvSpPr>
        <p:spPr bwMode="auto">
          <a:xfrm>
            <a:off x="8061366" y="4233691"/>
            <a:ext cx="2133600" cy="2031325"/>
          </a:xfrm>
          <a:prstGeom prst="rect">
            <a:avLst/>
          </a:prstGeom>
          <a:noFill/>
        </p:spPr>
        <p:txBody>
          <a:bodyPr wrap="square">
            <a:spAutoFit/>
          </a:bodyPr>
          <a:lstStyle/>
          <a:p>
            <a:pPr algn="ctr">
              <a:defRPr/>
            </a:pPr>
            <a:r>
              <a:rPr lang="en-US" i="1" dirty="0"/>
              <a:t>If a model meets all four criteria for every measure and associated route/location, then the model is calibrated.</a:t>
            </a:r>
            <a:endParaRPr lang="en-US" i="1" kern="0" dirty="0">
              <a:solidFill>
                <a:srgbClr val="000000"/>
              </a:solidFill>
              <a:cs typeface="Arial Narrow"/>
            </a:endParaRPr>
          </a:p>
        </p:txBody>
      </p:sp>
      <p:sp>
        <p:nvSpPr>
          <p:cNvPr id="128" name="TextBox 127">
            <a:extLst>
              <a:ext uri="{FF2B5EF4-FFF2-40B4-BE49-F238E27FC236}">
                <a16:creationId xmlns:a16="http://schemas.microsoft.com/office/drawing/2014/main" id="{501EE598-A7C9-4646-9F61-DFCE657A2699}"/>
              </a:ext>
            </a:extLst>
          </p:cNvPr>
          <p:cNvSpPr txBox="1"/>
          <p:nvPr/>
        </p:nvSpPr>
        <p:spPr>
          <a:xfrm>
            <a:off x="4800600" y="1713860"/>
            <a:ext cx="1865882" cy="461665"/>
          </a:xfrm>
          <a:prstGeom prst="rect">
            <a:avLst/>
          </a:prstGeom>
          <a:noFill/>
        </p:spPr>
        <p:txBody>
          <a:bodyPr wrap="square" rtlCol="0">
            <a:spAutoFit/>
          </a:bodyPr>
          <a:lstStyle/>
          <a:p>
            <a:pPr algn="ctr"/>
            <a:r>
              <a:rPr lang="en-US" sz="1200" b="1" dirty="0">
                <a:solidFill>
                  <a:schemeClr val="accent6">
                    <a:lumMod val="75000"/>
                  </a:schemeClr>
                </a:solidFill>
                <a:latin typeface="Comic Sans MS" panose="030F0702030302020204" pitchFamily="66" charset="0"/>
              </a:rPr>
              <a:t>Envelopes Built Using Observed Data</a:t>
            </a:r>
          </a:p>
        </p:txBody>
      </p:sp>
      <p:cxnSp>
        <p:nvCxnSpPr>
          <p:cNvPr id="6" name="Straight Arrow Connector 5">
            <a:extLst>
              <a:ext uri="{FF2B5EF4-FFF2-40B4-BE49-F238E27FC236}">
                <a16:creationId xmlns:a16="http://schemas.microsoft.com/office/drawing/2014/main" id="{49874A59-5EB4-4B84-BB0F-33D1D761FC5E}"/>
              </a:ext>
            </a:extLst>
          </p:cNvPr>
          <p:cNvCxnSpPr>
            <a:cxnSpLocks/>
          </p:cNvCxnSpPr>
          <p:nvPr/>
        </p:nvCxnSpPr>
        <p:spPr>
          <a:xfrm>
            <a:off x="4942688" y="1989053"/>
            <a:ext cx="159209" cy="106331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E9C5534-2498-4A65-A7B5-FBD72224EAB0}"/>
              </a:ext>
            </a:extLst>
          </p:cNvPr>
          <p:cNvCxnSpPr>
            <a:cxnSpLocks/>
          </p:cNvCxnSpPr>
          <p:nvPr/>
        </p:nvCxnSpPr>
        <p:spPr>
          <a:xfrm flipH="1">
            <a:off x="4685064" y="1971372"/>
            <a:ext cx="245296" cy="71515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42B8A88B-D503-438D-99F0-3B6E64B9F753}"/>
              </a:ext>
            </a:extLst>
          </p:cNvPr>
          <p:cNvCxnSpPr>
            <a:cxnSpLocks/>
            <a:stCxn id="128" idx="2"/>
          </p:cNvCxnSpPr>
          <p:nvPr/>
        </p:nvCxnSpPr>
        <p:spPr>
          <a:xfrm>
            <a:off x="5733542" y="2175524"/>
            <a:ext cx="346811" cy="1890608"/>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C464F93-3AA8-4073-BA72-D0E348B0E686}"/>
              </a:ext>
            </a:extLst>
          </p:cNvPr>
          <p:cNvCxnSpPr>
            <a:cxnSpLocks/>
            <a:stCxn id="128" idx="2"/>
          </p:cNvCxnSpPr>
          <p:nvPr/>
        </p:nvCxnSpPr>
        <p:spPr>
          <a:xfrm flipH="1">
            <a:off x="5496067" y="2175524"/>
            <a:ext cx="237474" cy="104415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A6541D4-2533-48BB-B65F-6499EEDD1B6D}"/>
              </a:ext>
            </a:extLst>
          </p:cNvPr>
          <p:cNvCxnSpPr>
            <a:cxnSpLocks/>
            <a:stCxn id="128" idx="3"/>
          </p:cNvCxnSpPr>
          <p:nvPr/>
        </p:nvCxnSpPr>
        <p:spPr>
          <a:xfrm>
            <a:off x="6666482" y="1944693"/>
            <a:ext cx="333008" cy="3276747"/>
          </a:xfrm>
          <a:prstGeom prst="straightConnector1">
            <a:avLst/>
          </a:prstGeom>
          <a:ln w="127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313EF472-4559-4392-BC16-E1DA1B3A10DC}"/>
              </a:ext>
            </a:extLst>
          </p:cNvPr>
          <p:cNvCxnSpPr>
            <a:cxnSpLocks/>
            <a:stCxn id="128" idx="3"/>
          </p:cNvCxnSpPr>
          <p:nvPr/>
        </p:nvCxnSpPr>
        <p:spPr>
          <a:xfrm flipH="1">
            <a:off x="6233692" y="1944693"/>
            <a:ext cx="432790" cy="2807203"/>
          </a:xfrm>
          <a:prstGeom prst="straightConnector1">
            <a:avLst/>
          </a:prstGeom>
          <a:ln w="127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C077C0FF-DE18-4131-B089-9A0264F51E63}"/>
              </a:ext>
            </a:extLst>
          </p:cNvPr>
          <p:cNvCxnSpPr>
            <a:cxnSpLocks/>
            <a:stCxn id="123" idx="2"/>
          </p:cNvCxnSpPr>
          <p:nvPr/>
        </p:nvCxnSpPr>
        <p:spPr>
          <a:xfrm>
            <a:off x="3715259" y="2669238"/>
            <a:ext cx="266985" cy="331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9826539-74FE-4646-8F1C-E7767DB1B77C}"/>
              </a:ext>
            </a:extLst>
          </p:cNvPr>
          <p:cNvCxnSpPr/>
          <p:nvPr/>
        </p:nvCxnSpPr>
        <p:spPr>
          <a:xfrm flipV="1">
            <a:off x="4419600" y="4773438"/>
            <a:ext cx="155366" cy="365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64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1831181" y="1600200"/>
            <a:ext cx="8610600" cy="4343400"/>
          </a:xfrm>
        </p:spPr>
        <p:txBody>
          <a:bodyPr>
            <a:normAutofit/>
          </a:bodyPr>
          <a:lstStyle/>
          <a:p>
            <a:pPr>
              <a:defRPr/>
            </a:pPr>
            <a:r>
              <a:rPr lang="en-US" dirty="0">
                <a:latin typeface="Calibri" pitchFamily="34" charset="0"/>
                <a:ea typeface="ＭＳ Ｐゴシック" pitchFamily="34" charset="-128"/>
                <a:cs typeface="Calibri" pitchFamily="34" charset="0"/>
              </a:rPr>
              <a:t>The representative day provides a time-dynamic target that our simulation model should reflect.</a:t>
            </a:r>
          </a:p>
          <a:p>
            <a:pPr>
              <a:defRPr/>
            </a:pPr>
            <a:r>
              <a:rPr lang="en-US" dirty="0">
                <a:latin typeface="Calibri" pitchFamily="34" charset="0"/>
                <a:ea typeface="ＭＳ Ｐゴシック" pitchFamily="34" charset="-128"/>
                <a:cs typeface="Calibri" pitchFamily="34" charset="0"/>
              </a:rPr>
              <a:t>In this step, we use the time-variant system performance seen across all the days in the cluster to </a:t>
            </a:r>
            <a:r>
              <a:rPr lang="en-US">
                <a:latin typeface="Calibri" pitchFamily="34" charset="0"/>
                <a:ea typeface="ＭＳ Ｐゴシック" pitchFamily="34" charset="-128"/>
                <a:cs typeface="Calibri" pitchFamily="34" charset="0"/>
              </a:rPr>
              <a:t>create envelopes </a:t>
            </a:r>
            <a:r>
              <a:rPr lang="en-US" dirty="0">
                <a:latin typeface="Calibri" pitchFamily="34" charset="0"/>
                <a:ea typeface="ＭＳ Ｐゴシック" pitchFamily="34" charset="-128"/>
                <a:cs typeface="Calibri" pitchFamily="34" charset="0"/>
              </a:rPr>
              <a:t>around the representative day values.</a:t>
            </a:r>
          </a:p>
          <a:p>
            <a:pPr lvl="1">
              <a:defRPr/>
            </a:pPr>
            <a:r>
              <a:rPr lang="en-US" dirty="0">
                <a:latin typeface="Calibri" pitchFamily="34" charset="0"/>
                <a:ea typeface="ＭＳ Ｐゴシック" pitchFamily="34" charset="-128"/>
                <a:cs typeface="Calibri" pitchFamily="34" charset="0"/>
              </a:rPr>
              <a:t>These envelopes are the “dartboard” targets for simulated values to fall into.</a:t>
            </a:r>
          </a:p>
          <a:p>
            <a:pPr>
              <a:defRPr/>
            </a:pPr>
            <a:r>
              <a:rPr lang="en-US" dirty="0">
                <a:latin typeface="Calibri" pitchFamily="34" charset="0"/>
                <a:ea typeface="ＭＳ Ｐゴシック" pitchFamily="34" charset="-128"/>
                <a:cs typeface="Calibri" pitchFamily="34" charset="0"/>
              </a:rPr>
              <a:t>We will construct two envelopes:</a:t>
            </a:r>
          </a:p>
          <a:p>
            <a:pPr lvl="1">
              <a:defRPr/>
            </a:pPr>
            <a:r>
              <a:rPr lang="en-US" dirty="0">
                <a:latin typeface="Calibri" pitchFamily="34" charset="0"/>
                <a:ea typeface="ＭＳ Ｐゴシック" pitchFamily="34" charset="-128"/>
                <a:cs typeface="Calibri" pitchFamily="34" charset="0"/>
              </a:rPr>
              <a:t>A “thick” band (</a:t>
            </a:r>
            <a:r>
              <a:rPr lang="en-US" dirty="0">
                <a:latin typeface="Calibri" pitchFamily="34" charset="0"/>
                <a:ea typeface="ＭＳ Ｐゴシック" pitchFamily="34" charset="-128"/>
                <a:cs typeface="Calibri" pitchFamily="34" charset="0"/>
                <a:sym typeface="Symbol" panose="05050102010706020507" pitchFamily="18" charset="2"/>
              </a:rPr>
              <a:t>2</a:t>
            </a:r>
            <a:r>
              <a:rPr lang="en-US" dirty="0">
                <a:latin typeface="Calibri" pitchFamily="34" charset="0"/>
                <a:ea typeface="ＭＳ Ｐゴシック" pitchFamily="34" charset="-128"/>
                <a:cs typeface="Calibri" pitchFamily="34" charset="0"/>
              </a:rPr>
              <a:t>) around the representative day.</a:t>
            </a:r>
          </a:p>
          <a:p>
            <a:pPr lvl="1">
              <a:defRPr/>
            </a:pPr>
            <a:r>
              <a:rPr lang="en-US" dirty="0">
                <a:latin typeface="Calibri" pitchFamily="34" charset="0"/>
                <a:ea typeface="ＭＳ Ｐゴシック" pitchFamily="34" charset="-128"/>
                <a:cs typeface="Calibri" pitchFamily="34" charset="0"/>
              </a:rPr>
              <a:t>A “thin” band (</a:t>
            </a:r>
            <a:r>
              <a:rPr lang="en-US" dirty="0">
                <a:latin typeface="Calibri" pitchFamily="34" charset="0"/>
                <a:ea typeface="ＭＳ Ｐゴシック" pitchFamily="34" charset="-128"/>
                <a:cs typeface="Calibri" pitchFamily="34" charset="0"/>
                <a:sym typeface="Symbol" panose="05050102010706020507" pitchFamily="18" charset="2"/>
              </a:rPr>
              <a:t></a:t>
            </a:r>
            <a:r>
              <a:rPr lang="en-US" dirty="0">
                <a:latin typeface="Calibri" pitchFamily="34" charset="0"/>
                <a:ea typeface="ＭＳ Ｐゴシック" pitchFamily="34" charset="-128"/>
                <a:cs typeface="Calibri" pitchFamily="34" charset="0"/>
              </a:rPr>
              <a:t>) around the representative day.</a:t>
            </a:r>
            <a:endParaRPr lang="en-US" sz="2000" dirty="0">
              <a:latin typeface="Calibri" pitchFamily="34" charset="0"/>
              <a:ea typeface="ＭＳ Ｐゴシック" pitchFamily="34" charset="-128"/>
              <a:cs typeface="Calibri" pitchFamily="34" charset="0"/>
            </a:endParaRPr>
          </a:p>
          <a:p>
            <a:pPr marL="182563" lvl="1" indent="0">
              <a:buNone/>
              <a:defRPr/>
            </a:pPr>
            <a:endParaRPr lang="en-US" sz="2000" dirty="0">
              <a:latin typeface="Calibri" pitchFamily="34" charset="0"/>
              <a:ea typeface="ＭＳ Ｐゴシック" pitchFamily="34" charset="-128"/>
              <a:cs typeface="Calibri" pitchFamily="34" charset="0"/>
            </a:endParaRPr>
          </a:p>
        </p:txBody>
      </p:sp>
      <p:sp>
        <p:nvSpPr>
          <p:cNvPr id="88067" name="Rectangle 2"/>
          <p:cNvSpPr txBox="1">
            <a:spLocks noChangeArrowheads="1"/>
          </p:cNvSpPr>
          <p:nvPr/>
        </p:nvSpPr>
        <p:spPr bwMode="auto">
          <a:xfrm>
            <a:off x="1897857" y="152400"/>
            <a:ext cx="8610600" cy="1066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ctr">
              <a:spcBef>
                <a:spcPct val="0"/>
              </a:spcBef>
              <a:buNone/>
              <a:defRPr sz="3600" b="1" cap="all" baseline="0">
                <a:solidFill>
                  <a:schemeClr val="bg1"/>
                </a:solidFill>
                <a:latin typeface="+mj-lt"/>
                <a:ea typeface="+mj-ea"/>
                <a:cs typeface="+mj-cs"/>
              </a:defRPr>
            </a:lvl1pPr>
            <a:lvl2pPr marL="742950" indent="-285750" eaLnBrk="0" hangingPunct="0">
              <a:defRPr sz="2000">
                <a:latin typeface="Tahoma" pitchFamily="34" charset="0"/>
                <a:ea typeface="MS PGothic" pitchFamily="34" charset="-128"/>
              </a:defRPr>
            </a:lvl2pPr>
            <a:lvl3pPr marL="1143000" indent="-228600" eaLnBrk="0" hangingPunct="0">
              <a:defRPr sz="2000">
                <a:latin typeface="Tahoma" pitchFamily="34" charset="0"/>
                <a:ea typeface="MS PGothic" pitchFamily="34" charset="-128"/>
              </a:defRPr>
            </a:lvl3pPr>
            <a:lvl4pPr marL="1600200" indent="-228600" eaLnBrk="0" hangingPunct="0">
              <a:defRPr sz="2000">
                <a:latin typeface="Tahoma" pitchFamily="34" charset="0"/>
                <a:ea typeface="MS PGothic" pitchFamily="34" charset="-128"/>
              </a:defRPr>
            </a:lvl4pPr>
            <a:lvl5pPr marL="2057400" indent="-228600" eaLnBrk="0" hangingPunct="0">
              <a:defRPr sz="2000">
                <a:latin typeface="Tahoma" pitchFamily="34" charset="0"/>
                <a:ea typeface="MS PGothic" pitchFamily="34" charset="-128"/>
              </a:defRPr>
            </a:lvl5pPr>
            <a:lvl6pPr marL="2514600" indent="-228600" eaLnBrk="0" fontAlgn="base" hangingPunct="0">
              <a:spcBef>
                <a:spcPct val="0"/>
              </a:spcBef>
              <a:spcAft>
                <a:spcPct val="0"/>
              </a:spcAft>
              <a:defRPr sz="2000">
                <a:latin typeface="Tahoma" pitchFamily="34" charset="0"/>
                <a:ea typeface="MS PGothic" pitchFamily="34" charset="-128"/>
              </a:defRPr>
            </a:lvl6pPr>
            <a:lvl7pPr marL="2971800" indent="-228600" eaLnBrk="0" fontAlgn="base" hangingPunct="0">
              <a:spcBef>
                <a:spcPct val="0"/>
              </a:spcBef>
              <a:spcAft>
                <a:spcPct val="0"/>
              </a:spcAft>
              <a:defRPr sz="2000">
                <a:latin typeface="Tahoma" pitchFamily="34" charset="0"/>
                <a:ea typeface="MS PGothic" pitchFamily="34" charset="-128"/>
              </a:defRPr>
            </a:lvl7pPr>
            <a:lvl8pPr marL="3429000" indent="-228600" eaLnBrk="0" fontAlgn="base" hangingPunct="0">
              <a:spcBef>
                <a:spcPct val="0"/>
              </a:spcBef>
              <a:spcAft>
                <a:spcPct val="0"/>
              </a:spcAft>
              <a:defRPr sz="2000">
                <a:latin typeface="Tahoma" pitchFamily="34" charset="0"/>
                <a:ea typeface="MS PGothic" pitchFamily="34" charset="-128"/>
              </a:defRPr>
            </a:lvl8pPr>
            <a:lvl9pPr marL="3886200" indent="-228600" eaLnBrk="0" fontAlgn="base" hangingPunct="0">
              <a:spcBef>
                <a:spcPct val="0"/>
              </a:spcBef>
              <a:spcAft>
                <a:spcPct val="0"/>
              </a:spcAft>
              <a:defRPr sz="2000">
                <a:latin typeface="Tahoma" pitchFamily="34" charset="0"/>
                <a:ea typeface="MS PGothic" pitchFamily="34" charset="-128"/>
              </a:defRPr>
            </a:lvl9pPr>
          </a:lstStyle>
          <a:p>
            <a:r>
              <a:rPr lang="en-US" dirty="0"/>
              <a:t>Step 2: Prepare Variation Envelopes</a:t>
            </a:r>
          </a:p>
        </p:txBody>
      </p:sp>
      <p:sp>
        <p:nvSpPr>
          <p:cNvPr id="4" name="Slide Number Placeholder 2">
            <a:extLst>
              <a:ext uri="{FF2B5EF4-FFF2-40B4-BE49-F238E27FC236}">
                <a16:creationId xmlns:a16="http://schemas.microsoft.com/office/drawing/2014/main" id="{EE85681B-4384-40AD-9F99-7AE821DB05B5}"/>
              </a:ext>
            </a:extLst>
          </p:cNvPr>
          <p:cNvSpPr txBox="1">
            <a:spLocks/>
          </p:cNvSpPr>
          <p:nvPr/>
        </p:nvSpPr>
        <p:spPr>
          <a:xfrm>
            <a:off x="7848600" y="63246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64C510D-D580-43A2-9ABD-5D3EEA2F3D97}" type="slidenum">
              <a:rPr lang="en-US" sz="1200">
                <a:solidFill>
                  <a:schemeClr val="bg1"/>
                </a:solidFill>
              </a:rPr>
              <a:pPr algn="r"/>
              <a:t>21</a:t>
            </a:fld>
            <a:endParaRPr lang="en-US" sz="1200" dirty="0">
              <a:solidFill>
                <a:schemeClr val="bg1"/>
              </a:solidFill>
            </a:endParaRPr>
          </a:p>
        </p:txBody>
      </p:sp>
    </p:spTree>
    <p:extLst>
      <p:ext uri="{BB962C8B-B14F-4D97-AF65-F5344CB8AC3E}">
        <p14:creationId xmlns:p14="http://schemas.microsoft.com/office/powerpoint/2010/main" val="3613527881"/>
      </p:ext>
    </p:extLst>
  </p:cSld>
  <p:clrMapOvr>
    <a:masterClrMapping/>
  </p:clrMapOvr>
  <mc:AlternateContent xmlns:mc="http://schemas.openxmlformats.org/markup-compatibility/2006" xmlns:p14="http://schemas.microsoft.com/office/powerpoint/2010/main">
    <mc:Choice Requires="p14">
      <p:transition spd="slow" p14:dur="2000" advTm="74565"/>
    </mc:Choice>
    <mc:Fallback xmlns="">
      <p:transition spd="slow" advTm="7456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74F5AF-8CCF-48F9-A4E4-37E01471B6DC}"/>
              </a:ext>
            </a:extLst>
          </p:cNvPr>
          <p:cNvSpPr>
            <a:spLocks noGrp="1"/>
          </p:cNvSpPr>
          <p:nvPr>
            <p:ph type="sldNum" sz="quarter" idx="12"/>
          </p:nvPr>
        </p:nvSpPr>
        <p:spPr/>
        <p:txBody>
          <a:bodyPr/>
          <a:lstStyle/>
          <a:p>
            <a:fld id="{964C510D-D580-43A2-9ABD-5D3EEA2F3D97}" type="slidenum">
              <a:rPr lang="en-US" smtClean="0"/>
              <a:t>22</a:t>
            </a:fld>
            <a:endParaRPr lang="en-US"/>
          </a:p>
        </p:txBody>
      </p:sp>
      <p:sp>
        <p:nvSpPr>
          <p:cNvPr id="4" name="Title 3">
            <a:extLst>
              <a:ext uri="{FF2B5EF4-FFF2-40B4-BE49-F238E27FC236}">
                <a16:creationId xmlns:a16="http://schemas.microsoft.com/office/drawing/2014/main" id="{0252ADF8-C9AF-42E7-AA95-F144805F9C1B}"/>
              </a:ext>
            </a:extLst>
          </p:cNvPr>
          <p:cNvSpPr>
            <a:spLocks noGrp="1"/>
          </p:cNvSpPr>
          <p:nvPr>
            <p:ph type="title"/>
          </p:nvPr>
        </p:nvSpPr>
        <p:spPr/>
        <p:txBody>
          <a:bodyPr>
            <a:normAutofit/>
          </a:bodyPr>
          <a:lstStyle/>
          <a:p>
            <a:r>
              <a:rPr lang="en-US" dirty="0"/>
              <a:t>travel time Variation Envelope Graph</a:t>
            </a:r>
          </a:p>
        </p:txBody>
      </p:sp>
      <p:grpSp>
        <p:nvGrpSpPr>
          <p:cNvPr id="6" name="Group 5">
            <a:extLst>
              <a:ext uri="{FF2B5EF4-FFF2-40B4-BE49-F238E27FC236}">
                <a16:creationId xmlns:a16="http://schemas.microsoft.com/office/drawing/2014/main" id="{4606331C-3BC8-4313-90BB-233268637F2C}"/>
              </a:ext>
            </a:extLst>
          </p:cNvPr>
          <p:cNvGrpSpPr>
            <a:grpSpLocks noChangeAspect="1"/>
          </p:cNvGrpSpPr>
          <p:nvPr/>
        </p:nvGrpSpPr>
        <p:grpSpPr>
          <a:xfrm>
            <a:off x="2405278" y="1559559"/>
            <a:ext cx="7500722" cy="4663440"/>
            <a:chOff x="1351599" y="1147712"/>
            <a:chExt cx="7665928" cy="4766154"/>
          </a:xfrm>
        </p:grpSpPr>
        <p:pic>
          <p:nvPicPr>
            <p:cNvPr id="7" name="Picture 6" descr="In our example from Alligator City, travel times from the West Hills to the CBD over the AM peak are shown below in Table 5 3, and plotted in Figure 5 2." title="Figure 5 2: Plot of Variation Envelope for Eastbound AM Travel Times, West Hills to Alligator City">
              <a:extLst>
                <a:ext uri="{FF2B5EF4-FFF2-40B4-BE49-F238E27FC236}">
                  <a16:creationId xmlns:a16="http://schemas.microsoft.com/office/drawing/2014/main" id="{F9012562-DC52-49E0-9D62-01901640C3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51599" y="1147712"/>
              <a:ext cx="7665928" cy="4766154"/>
            </a:xfrm>
            <a:prstGeom prst="rect">
              <a:avLst/>
            </a:prstGeom>
            <a:noFill/>
          </p:spPr>
        </p:pic>
        <p:graphicFrame>
          <p:nvGraphicFramePr>
            <p:cNvPr id="8" name="Object 7">
              <a:extLst>
                <a:ext uri="{FF2B5EF4-FFF2-40B4-BE49-F238E27FC236}">
                  <a16:creationId xmlns:a16="http://schemas.microsoft.com/office/drawing/2014/main" id="{91C12ABC-C8A4-4E8B-BE59-7AF40D5BF065}"/>
                </a:ext>
              </a:extLst>
            </p:cNvPr>
            <p:cNvGraphicFramePr>
              <a:graphicFrameLocks noChangeAspect="1"/>
            </p:cNvGraphicFramePr>
            <p:nvPr/>
          </p:nvGraphicFramePr>
          <p:xfrm>
            <a:off x="5033921" y="1345368"/>
            <a:ext cx="496872" cy="434137"/>
          </p:xfrm>
          <a:graphic>
            <a:graphicData uri="http://schemas.openxmlformats.org/presentationml/2006/ole">
              <mc:AlternateContent xmlns:mc="http://schemas.openxmlformats.org/markup-compatibility/2006">
                <mc:Choice xmlns:v="urn:schemas-microsoft-com:vml" Requires="v">
                  <p:oleObj spid="_x0000_s1029" name="Equation" r:id="rId5" imgW="342720" imgH="215640" progId="Equation.3">
                    <p:embed/>
                  </p:oleObj>
                </mc:Choice>
                <mc:Fallback>
                  <p:oleObj name="Equation" r:id="rId5" imgW="342720" imgH="215640" progId="Equation.3">
                    <p:embed/>
                    <p:pic>
                      <p:nvPicPr>
                        <p:cNvPr id="8" name="Object 7">
                          <a:extLst>
                            <a:ext uri="{FF2B5EF4-FFF2-40B4-BE49-F238E27FC236}">
                              <a16:creationId xmlns:a16="http://schemas.microsoft.com/office/drawing/2014/main" id="{91C12ABC-C8A4-4E8B-BE59-7AF40D5BF065}"/>
                            </a:ext>
                          </a:extLst>
                        </p:cNvPr>
                        <p:cNvPicPr>
                          <a:picLocks noChangeAspect="1" noChangeArrowheads="1"/>
                        </p:cNvPicPr>
                        <p:nvPr/>
                      </p:nvPicPr>
                      <p:blipFill>
                        <a:blip r:embed="rId6"/>
                        <a:srcRect/>
                        <a:stretch>
                          <a:fillRect/>
                        </a:stretch>
                      </p:blipFill>
                      <p:spPr bwMode="auto">
                        <a:xfrm>
                          <a:off x="5033921" y="1345368"/>
                          <a:ext cx="496872" cy="434137"/>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5E369936-1B73-44A9-BCC3-27ED5B144658}"/>
                </a:ext>
              </a:extLst>
            </p:cNvPr>
            <p:cNvGraphicFramePr>
              <a:graphicFrameLocks noChangeAspect="1"/>
            </p:cNvGraphicFramePr>
            <p:nvPr/>
          </p:nvGraphicFramePr>
          <p:xfrm>
            <a:off x="3586582" y="1667488"/>
            <a:ext cx="561513" cy="353950"/>
          </p:xfrm>
          <a:graphic>
            <a:graphicData uri="http://schemas.openxmlformats.org/presentationml/2006/ole">
              <mc:AlternateContent xmlns:mc="http://schemas.openxmlformats.org/markup-compatibility/2006">
                <mc:Choice xmlns:v="urn:schemas-microsoft-com:vml" Requires="v">
                  <p:oleObj spid="_x0000_s1030" name="Equation" r:id="rId7" imgW="317160" imgH="203040" progId="Equation.3">
                    <p:embed/>
                  </p:oleObj>
                </mc:Choice>
                <mc:Fallback>
                  <p:oleObj name="Equation" r:id="rId7" imgW="317160" imgH="203040" progId="Equation.3">
                    <p:embed/>
                    <p:pic>
                      <p:nvPicPr>
                        <p:cNvPr id="9" name="Object 8">
                          <a:extLst>
                            <a:ext uri="{FF2B5EF4-FFF2-40B4-BE49-F238E27FC236}">
                              <a16:creationId xmlns:a16="http://schemas.microsoft.com/office/drawing/2014/main" id="{5E369936-1B73-44A9-BCC3-27ED5B144658}"/>
                            </a:ext>
                          </a:extLst>
                        </p:cNvPr>
                        <p:cNvPicPr>
                          <a:picLocks noChangeAspect="1" noChangeArrowheads="1"/>
                        </p:cNvPicPr>
                        <p:nvPr/>
                      </p:nvPicPr>
                      <p:blipFill>
                        <a:blip r:embed="rId8"/>
                        <a:srcRect/>
                        <a:stretch>
                          <a:fillRect/>
                        </a:stretch>
                      </p:blipFill>
                      <p:spPr bwMode="auto">
                        <a:xfrm>
                          <a:off x="3586582" y="1667488"/>
                          <a:ext cx="561513" cy="353950"/>
                        </a:xfrm>
                        <a:prstGeom prst="rect">
                          <a:avLst/>
                        </a:prstGeom>
                        <a:noFill/>
                        <a:ln>
                          <a:noFill/>
                        </a:ln>
                      </p:spPr>
                    </p:pic>
                  </p:oleObj>
                </mc:Fallback>
              </mc:AlternateContent>
            </a:graphicData>
          </a:graphic>
        </p:graphicFrame>
        <p:cxnSp>
          <p:nvCxnSpPr>
            <p:cNvPr id="10" name="Straight Arrow Connector 9">
              <a:extLst>
                <a:ext uri="{FF2B5EF4-FFF2-40B4-BE49-F238E27FC236}">
                  <a16:creationId xmlns:a16="http://schemas.microsoft.com/office/drawing/2014/main" id="{87C0F2F2-8648-4A0F-8735-607CEDE816C8}"/>
                </a:ext>
              </a:extLst>
            </p:cNvPr>
            <p:cNvCxnSpPr/>
            <p:nvPr/>
          </p:nvCxnSpPr>
          <p:spPr bwMode="auto">
            <a:xfrm flipH="1">
              <a:off x="4998133" y="1890944"/>
              <a:ext cx="177552" cy="656947"/>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B49DBAAE-B1E4-455A-97D7-479670DADCBF}"/>
                </a:ext>
              </a:extLst>
            </p:cNvPr>
            <p:cNvCxnSpPr/>
            <p:nvPr/>
          </p:nvCxnSpPr>
          <p:spPr bwMode="auto">
            <a:xfrm flipH="1">
              <a:off x="4412207" y="1811045"/>
              <a:ext cx="603680" cy="559293"/>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4F1FF98D-5E5B-4AE7-B50A-C93DE933C1E1}"/>
                </a:ext>
              </a:extLst>
            </p:cNvPr>
            <p:cNvCxnSpPr/>
            <p:nvPr/>
          </p:nvCxnSpPr>
          <p:spPr bwMode="auto">
            <a:xfrm>
              <a:off x="5388749" y="1873188"/>
              <a:ext cx="204187" cy="754602"/>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13" name="Straight Arrow Connector 12">
              <a:extLst>
                <a:ext uri="{FF2B5EF4-FFF2-40B4-BE49-F238E27FC236}">
                  <a16:creationId xmlns:a16="http://schemas.microsoft.com/office/drawing/2014/main" id="{C5C82F5B-DB1B-4E54-9E8A-DE654D1C3F02}"/>
                </a:ext>
              </a:extLst>
            </p:cNvPr>
            <p:cNvCxnSpPr/>
            <p:nvPr/>
          </p:nvCxnSpPr>
          <p:spPr bwMode="auto">
            <a:xfrm>
              <a:off x="4148095" y="1930891"/>
              <a:ext cx="0" cy="277018"/>
            </a:xfrm>
            <a:prstGeom prst="straightConnector1">
              <a:avLst/>
            </a:prstGeom>
            <a:solidFill>
              <a:schemeClr val="bg1"/>
            </a:solidFill>
            <a:ln w="9525" cap="flat" cmpd="sng" algn="ctr">
              <a:solidFill>
                <a:schemeClr val="tx1"/>
              </a:solidFill>
              <a:prstDash val="solid"/>
              <a:round/>
              <a:headEnd type="arrow"/>
              <a:tailEnd type="arrow"/>
            </a:ln>
            <a:effectLst/>
          </p:spPr>
        </p:cxnSp>
        <p:cxnSp>
          <p:nvCxnSpPr>
            <p:cNvPr id="14" name="Straight Arrow Connector 13">
              <a:extLst>
                <a:ext uri="{FF2B5EF4-FFF2-40B4-BE49-F238E27FC236}">
                  <a16:creationId xmlns:a16="http://schemas.microsoft.com/office/drawing/2014/main" id="{C91D8A01-26F1-442A-8423-EF77CFE82176}"/>
                </a:ext>
              </a:extLst>
            </p:cNvPr>
            <p:cNvCxnSpPr/>
            <p:nvPr/>
          </p:nvCxnSpPr>
          <p:spPr bwMode="auto">
            <a:xfrm>
              <a:off x="3959852" y="2326507"/>
              <a:ext cx="0" cy="556105"/>
            </a:xfrm>
            <a:prstGeom prst="straightConnector1">
              <a:avLst/>
            </a:prstGeom>
            <a:solidFill>
              <a:schemeClr val="bg1"/>
            </a:solidFill>
            <a:ln w="9525" cap="flat" cmpd="sng" algn="ctr">
              <a:solidFill>
                <a:schemeClr val="tx1"/>
              </a:solidFill>
              <a:prstDash val="solid"/>
              <a:round/>
              <a:headEnd type="arrow"/>
              <a:tailEnd type="arrow"/>
            </a:ln>
            <a:effectLst/>
          </p:spPr>
        </p:cxnSp>
        <p:graphicFrame>
          <p:nvGraphicFramePr>
            <p:cNvPr id="15" name="Object 14">
              <a:extLst>
                <a:ext uri="{FF2B5EF4-FFF2-40B4-BE49-F238E27FC236}">
                  <a16:creationId xmlns:a16="http://schemas.microsoft.com/office/drawing/2014/main" id="{48912C96-863E-47AA-BE31-58B11A5271E8}"/>
                </a:ext>
              </a:extLst>
            </p:cNvPr>
            <p:cNvGraphicFramePr>
              <a:graphicFrameLocks noChangeAspect="1"/>
            </p:cNvGraphicFramePr>
            <p:nvPr/>
          </p:nvGraphicFramePr>
          <p:xfrm>
            <a:off x="3741124" y="2890737"/>
            <a:ext cx="1035065" cy="347165"/>
          </p:xfrm>
          <a:graphic>
            <a:graphicData uri="http://schemas.openxmlformats.org/presentationml/2006/ole">
              <mc:AlternateContent xmlns:mc="http://schemas.openxmlformats.org/markup-compatibility/2006">
                <mc:Choice xmlns:v="urn:schemas-microsoft-com:vml" Requires="v">
                  <p:oleObj spid="_x0000_s1031" name="Equation" r:id="rId9" imgW="596880" imgH="203040" progId="Equation.3">
                    <p:embed/>
                  </p:oleObj>
                </mc:Choice>
                <mc:Fallback>
                  <p:oleObj name="Equation" r:id="rId9" imgW="596880" imgH="203040" progId="Equation.3">
                    <p:embed/>
                    <p:pic>
                      <p:nvPicPr>
                        <p:cNvPr id="15" name="Object 14">
                          <a:extLst>
                            <a:ext uri="{FF2B5EF4-FFF2-40B4-BE49-F238E27FC236}">
                              <a16:creationId xmlns:a16="http://schemas.microsoft.com/office/drawing/2014/main" id="{48912C96-863E-47AA-BE31-58B11A5271E8}"/>
                            </a:ext>
                          </a:extLst>
                        </p:cNvPr>
                        <p:cNvPicPr>
                          <a:picLocks noChangeAspect="1" noChangeArrowheads="1"/>
                        </p:cNvPicPr>
                        <p:nvPr/>
                      </p:nvPicPr>
                      <p:blipFill>
                        <a:blip r:embed="rId10"/>
                        <a:srcRect/>
                        <a:stretch>
                          <a:fillRect/>
                        </a:stretch>
                      </p:blipFill>
                      <p:spPr bwMode="auto">
                        <a:xfrm>
                          <a:off x="3741124" y="2890737"/>
                          <a:ext cx="1035065" cy="347165"/>
                        </a:xfrm>
                        <a:prstGeom prst="rect">
                          <a:avLst/>
                        </a:prstGeom>
                        <a:noFill/>
                        <a:ln>
                          <a:noFill/>
                        </a:ln>
                      </p:spPr>
                    </p:pic>
                  </p:oleObj>
                </mc:Fallback>
              </mc:AlternateContent>
            </a:graphicData>
          </a:graphic>
        </p:graphicFrame>
        <p:sp>
          <p:nvSpPr>
            <p:cNvPr id="16" name="TextBox 15">
              <a:extLst>
                <a:ext uri="{FF2B5EF4-FFF2-40B4-BE49-F238E27FC236}">
                  <a16:creationId xmlns:a16="http://schemas.microsoft.com/office/drawing/2014/main" id="{2FE4A930-5705-46E9-BA63-74A1897E52EC}"/>
                </a:ext>
              </a:extLst>
            </p:cNvPr>
            <p:cNvSpPr txBox="1"/>
            <p:nvPr/>
          </p:nvSpPr>
          <p:spPr>
            <a:xfrm>
              <a:off x="5397627" y="1677879"/>
              <a:ext cx="3028186" cy="346011"/>
            </a:xfrm>
            <a:prstGeom prst="rect">
              <a:avLst/>
            </a:prstGeom>
            <a:noFill/>
          </p:spPr>
          <p:txBody>
            <a:bodyPr wrap="none" rtlCol="0">
              <a:spAutoFit/>
            </a:bodyPr>
            <a:lstStyle/>
            <a:p>
              <a:r>
                <a:rPr lang="en-US" sz="1600" dirty="0"/>
                <a:t>Travel time on representative day</a:t>
              </a:r>
            </a:p>
          </p:txBody>
        </p:sp>
        <p:sp>
          <p:nvSpPr>
            <p:cNvPr id="17" name="TextBox 16">
              <a:extLst>
                <a:ext uri="{FF2B5EF4-FFF2-40B4-BE49-F238E27FC236}">
                  <a16:creationId xmlns:a16="http://schemas.microsoft.com/office/drawing/2014/main" id="{61F72B62-1363-4A0C-BD42-C2D6CA22BDE3}"/>
                </a:ext>
              </a:extLst>
            </p:cNvPr>
            <p:cNvSpPr txBox="1"/>
            <p:nvPr/>
          </p:nvSpPr>
          <p:spPr>
            <a:xfrm>
              <a:off x="3623572" y="3428260"/>
              <a:ext cx="2982051" cy="849300"/>
            </a:xfrm>
            <a:prstGeom prst="rect">
              <a:avLst/>
            </a:prstGeom>
            <a:noFill/>
          </p:spPr>
          <p:txBody>
            <a:bodyPr wrap="none" rtlCol="0">
              <a:spAutoFit/>
            </a:bodyPr>
            <a:lstStyle/>
            <a:p>
              <a:r>
                <a:rPr lang="en-US" sz="1600" dirty="0"/>
                <a:t>Variation of travel time observed</a:t>
              </a:r>
            </a:p>
            <a:p>
              <a:r>
                <a:rPr lang="en-US" sz="1600" dirty="0"/>
                <a:t>Across all days in the cluster</a:t>
              </a:r>
            </a:p>
            <a:p>
              <a:r>
                <a:rPr lang="en-US" sz="1600" dirty="0"/>
                <a:t>(travel condition)</a:t>
              </a:r>
            </a:p>
          </p:txBody>
        </p:sp>
        <p:sp>
          <p:nvSpPr>
            <p:cNvPr id="18" name="TextBox 17">
              <a:extLst>
                <a:ext uri="{FF2B5EF4-FFF2-40B4-BE49-F238E27FC236}">
                  <a16:creationId xmlns:a16="http://schemas.microsoft.com/office/drawing/2014/main" id="{98FE6A65-A074-4C31-BB61-17CA1F826BC9}"/>
                </a:ext>
              </a:extLst>
            </p:cNvPr>
            <p:cNvSpPr txBox="1"/>
            <p:nvPr/>
          </p:nvSpPr>
          <p:spPr>
            <a:xfrm>
              <a:off x="1378674" y="1172537"/>
              <a:ext cx="1125978" cy="597655"/>
            </a:xfrm>
            <a:prstGeom prst="rect">
              <a:avLst/>
            </a:prstGeom>
            <a:solidFill>
              <a:schemeClr val="bg1"/>
            </a:solidFill>
          </p:spPr>
          <p:txBody>
            <a:bodyPr wrap="none" rtlCol="0">
              <a:spAutoFit/>
            </a:bodyPr>
            <a:lstStyle/>
            <a:p>
              <a:r>
                <a:rPr lang="en-US" sz="1600" dirty="0"/>
                <a:t>Travel time</a:t>
              </a:r>
              <a:br>
                <a:rPr lang="en-US" sz="1600" dirty="0"/>
              </a:br>
              <a:r>
                <a:rPr lang="en-US" sz="1600" dirty="0"/>
                <a:t>(min)</a:t>
              </a:r>
            </a:p>
          </p:txBody>
        </p:sp>
      </p:grpSp>
    </p:spTree>
    <p:extLst>
      <p:ext uri="{BB962C8B-B14F-4D97-AF65-F5344CB8AC3E}">
        <p14:creationId xmlns:p14="http://schemas.microsoft.com/office/powerpoint/2010/main" val="255366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860079" y="1676400"/>
            <a:ext cx="10529180" cy="4495800"/>
          </a:xfrm>
        </p:spPr>
        <p:txBody>
          <a:bodyPr>
            <a:noAutofit/>
          </a:bodyPr>
          <a:lstStyle/>
          <a:p>
            <a:pPr>
              <a:spcBef>
                <a:spcPts val="100"/>
              </a:spcBef>
              <a:defRPr/>
            </a:pPr>
            <a:r>
              <a:rPr lang="en-US" sz="2000" dirty="0">
                <a:latin typeface="Calibri" pitchFamily="34" charset="0"/>
                <a:ea typeface="ＭＳ Ｐゴシック" pitchFamily="34" charset="-128"/>
                <a:cs typeface="Calibri" pitchFamily="34" charset="0"/>
              </a:rPr>
              <a:t>Define four calibration criteria:</a:t>
            </a:r>
          </a:p>
          <a:p>
            <a:pPr marL="971550" lvl="1" indent="-457200">
              <a:spcBef>
                <a:spcPts val="100"/>
              </a:spcBef>
              <a:buFont typeface="+mj-lt"/>
              <a:buAutoNum type="arabicPeriod"/>
              <a:defRPr/>
            </a:pPr>
            <a:r>
              <a:rPr lang="en-US" sz="2000" dirty="0">
                <a:latin typeface="Calibri" pitchFamily="34" charset="0"/>
                <a:ea typeface="ＭＳ Ｐゴシック" pitchFamily="34" charset="-128"/>
                <a:cs typeface="Calibri" pitchFamily="34" charset="0"/>
              </a:rPr>
              <a:t>Control for maximum number of outliers</a:t>
            </a:r>
          </a:p>
          <a:p>
            <a:pPr marL="971550" lvl="1" indent="-457200">
              <a:spcBef>
                <a:spcPts val="100"/>
              </a:spcBef>
              <a:buFont typeface="+mj-lt"/>
              <a:buAutoNum type="arabicPeriod"/>
              <a:defRPr/>
            </a:pPr>
            <a:r>
              <a:rPr lang="en-US" sz="2000" dirty="0">
                <a:latin typeface="Calibri" pitchFamily="34" charset="0"/>
                <a:ea typeface="ＭＳ Ｐゴシック" pitchFamily="34" charset="-128"/>
                <a:cs typeface="Calibri" pitchFamily="34" charset="0"/>
              </a:rPr>
              <a:t>Control for minimum number of inliers</a:t>
            </a:r>
          </a:p>
          <a:p>
            <a:pPr marL="971550" lvl="1" indent="-457200">
              <a:spcBef>
                <a:spcPts val="100"/>
              </a:spcBef>
              <a:buFont typeface="+mj-lt"/>
              <a:buAutoNum type="arabicPeriod"/>
              <a:defRPr/>
            </a:pPr>
            <a:r>
              <a:rPr lang="en-US" sz="2000" dirty="0">
                <a:latin typeface="Calibri" pitchFamily="34" charset="0"/>
                <a:ea typeface="ＭＳ Ｐゴシック" pitchFamily="34" charset="-128"/>
                <a:cs typeface="Calibri" pitchFamily="34" charset="0"/>
              </a:rPr>
              <a:t>Control for bounded average error</a:t>
            </a:r>
          </a:p>
          <a:p>
            <a:pPr marL="971550" lvl="1" indent="-457200">
              <a:spcBef>
                <a:spcPts val="100"/>
              </a:spcBef>
              <a:buFont typeface="+mj-lt"/>
              <a:buAutoNum type="arabicPeriod"/>
              <a:defRPr/>
            </a:pPr>
            <a:r>
              <a:rPr lang="en-US" sz="2000" dirty="0">
                <a:latin typeface="Calibri" pitchFamily="34" charset="0"/>
                <a:ea typeface="ＭＳ Ｐゴシック" pitchFamily="34" charset="-128"/>
                <a:cs typeface="Calibri" pitchFamily="34" charset="0"/>
              </a:rPr>
              <a:t>Control for bounded systematic error</a:t>
            </a:r>
          </a:p>
          <a:p>
            <a:pPr>
              <a:spcBef>
                <a:spcPts val="100"/>
              </a:spcBef>
              <a:defRPr/>
            </a:pPr>
            <a:r>
              <a:rPr lang="en-US" sz="2000" dirty="0">
                <a:latin typeface="Calibri" pitchFamily="34" charset="0"/>
                <a:ea typeface="ＭＳ Ｐゴシック" pitchFamily="34" charset="-128"/>
                <a:cs typeface="Calibri" pitchFamily="34" charset="0"/>
              </a:rPr>
              <a:t>For each specific travel condition (a “do” loop):</a:t>
            </a:r>
          </a:p>
          <a:p>
            <a:pPr lvl="1">
              <a:spcBef>
                <a:spcPts val="100"/>
              </a:spcBef>
              <a:defRPr/>
            </a:pPr>
            <a:r>
              <a:rPr lang="en-US" sz="2000" dirty="0">
                <a:latin typeface="Calibri" pitchFamily="34" charset="0"/>
                <a:ea typeface="ＭＳ Ｐゴシック" pitchFamily="34" charset="-128"/>
                <a:cs typeface="Calibri" pitchFamily="34" charset="0"/>
              </a:rPr>
              <a:t>Systematically adjust model parameters associated with system capacity, travel demand, and driver behavior.</a:t>
            </a:r>
          </a:p>
          <a:p>
            <a:pPr lvl="1">
              <a:spcBef>
                <a:spcPts val="100"/>
              </a:spcBef>
              <a:defRPr/>
            </a:pPr>
            <a:r>
              <a:rPr lang="en-US" sz="2000" dirty="0">
                <a:latin typeface="Calibri" pitchFamily="34" charset="0"/>
                <a:ea typeface="ＭＳ Ｐゴシック" pitchFamily="34" charset="-128"/>
                <a:cs typeface="Calibri" pitchFamily="34" charset="0"/>
              </a:rPr>
              <a:t>Check to see if the model meets all four calibration criteria for all key measures and routes/locations</a:t>
            </a:r>
          </a:p>
          <a:p>
            <a:pPr lvl="1">
              <a:spcBef>
                <a:spcPts val="100"/>
              </a:spcBef>
              <a:defRPr/>
            </a:pPr>
            <a:r>
              <a:rPr lang="en-US" sz="2000" dirty="0">
                <a:latin typeface="Calibri" pitchFamily="34" charset="0"/>
                <a:ea typeface="ＭＳ Ｐゴシック" pitchFamily="34" charset="-128"/>
                <a:cs typeface="Calibri" pitchFamily="34" charset="0"/>
              </a:rPr>
              <a:t>If the model fails any one of the four criteria for any measure, route or location, return to adjust model parameters.</a:t>
            </a:r>
          </a:p>
          <a:p>
            <a:pPr lvl="1">
              <a:spcBef>
                <a:spcPts val="100"/>
              </a:spcBef>
              <a:defRPr/>
            </a:pPr>
            <a:r>
              <a:rPr lang="en-US" sz="2000" dirty="0">
                <a:latin typeface="Calibri" pitchFamily="34" charset="0"/>
                <a:ea typeface="ＭＳ Ｐゴシック" pitchFamily="34" charset="-128"/>
                <a:cs typeface="Calibri" pitchFamily="34" charset="0"/>
              </a:rPr>
              <a:t>If the model meets all the four criteria for every measure and associated route/location, then the model is calibrated.</a:t>
            </a:r>
          </a:p>
          <a:p>
            <a:pPr marL="182563" lvl="1" indent="0">
              <a:spcBef>
                <a:spcPts val="100"/>
              </a:spcBef>
              <a:buNone/>
              <a:defRPr/>
            </a:pPr>
            <a:endParaRPr lang="en-US" sz="2000" dirty="0">
              <a:latin typeface="Calibri" pitchFamily="34" charset="0"/>
              <a:ea typeface="ＭＳ Ｐゴシック" pitchFamily="34" charset="-128"/>
              <a:cs typeface="Calibri" pitchFamily="34" charset="0"/>
            </a:endParaRPr>
          </a:p>
        </p:txBody>
      </p:sp>
      <p:sp>
        <p:nvSpPr>
          <p:cNvPr id="88067" name="Rectangle 2"/>
          <p:cNvSpPr txBox="1">
            <a:spLocks noChangeArrowheads="1"/>
          </p:cNvSpPr>
          <p:nvPr/>
        </p:nvSpPr>
        <p:spPr bwMode="auto">
          <a:xfrm>
            <a:off x="1819276" y="152400"/>
            <a:ext cx="8610600" cy="1066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a:spcBef>
                <a:spcPct val="0"/>
              </a:spcBef>
              <a:buNone/>
              <a:defRPr sz="3600" b="1" cap="all" baseline="0">
                <a:solidFill>
                  <a:schemeClr val="bg1"/>
                </a:solidFill>
                <a:latin typeface="+mj-lt"/>
                <a:ea typeface="+mj-ea"/>
                <a:cs typeface="+mj-cs"/>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r>
              <a:rPr lang="en-US" dirty="0"/>
              <a:t>Step 3: Calibrate Simulation Model to meet four new acceptability criteria</a:t>
            </a:r>
          </a:p>
        </p:txBody>
      </p:sp>
      <p:sp>
        <p:nvSpPr>
          <p:cNvPr id="4" name="Slide Number Placeholder 2">
            <a:extLst>
              <a:ext uri="{FF2B5EF4-FFF2-40B4-BE49-F238E27FC236}">
                <a16:creationId xmlns:a16="http://schemas.microsoft.com/office/drawing/2014/main" id="{B023DAA6-FF94-4F15-A84B-577AB55ABE24}"/>
              </a:ext>
            </a:extLst>
          </p:cNvPr>
          <p:cNvSpPr txBox="1">
            <a:spLocks/>
          </p:cNvSpPr>
          <p:nvPr/>
        </p:nvSpPr>
        <p:spPr>
          <a:xfrm>
            <a:off x="7848600" y="63246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64C510D-D580-43A2-9ABD-5D3EEA2F3D97}" type="slidenum">
              <a:rPr lang="en-US" sz="1200">
                <a:solidFill>
                  <a:schemeClr val="bg1"/>
                </a:solidFill>
              </a:rPr>
              <a:pPr algn="r"/>
              <a:t>23</a:t>
            </a:fld>
            <a:endParaRPr lang="en-US" sz="1200" dirty="0">
              <a:solidFill>
                <a:schemeClr val="bg1"/>
              </a:solidFill>
            </a:endParaRPr>
          </a:p>
        </p:txBody>
      </p:sp>
    </p:spTree>
    <p:extLst>
      <p:ext uri="{BB962C8B-B14F-4D97-AF65-F5344CB8AC3E}">
        <p14:creationId xmlns:p14="http://schemas.microsoft.com/office/powerpoint/2010/main" val="576149977"/>
      </p:ext>
    </p:extLst>
  </p:cSld>
  <p:clrMapOvr>
    <a:masterClrMapping/>
  </p:clrMapOvr>
  <mc:AlternateContent xmlns:mc="http://schemas.openxmlformats.org/markup-compatibility/2006" xmlns:p14="http://schemas.microsoft.com/office/powerpoint/2010/main">
    <mc:Choice Requires="p14">
      <p:transition spd="slow" p14:dur="2000" advTm="94277"/>
    </mc:Choice>
    <mc:Fallback xmlns="">
      <p:transition spd="slow" advTm="9427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593F8E-EE9B-414D-963B-D4D0A4048161}"/>
              </a:ext>
            </a:extLst>
          </p:cNvPr>
          <p:cNvSpPr>
            <a:spLocks noGrp="1"/>
          </p:cNvSpPr>
          <p:nvPr>
            <p:ph idx="1"/>
          </p:nvPr>
        </p:nvSpPr>
        <p:spPr>
          <a:xfrm>
            <a:off x="1676400" y="1676401"/>
            <a:ext cx="8839200" cy="4191000"/>
          </a:xfrm>
        </p:spPr>
        <p:txBody>
          <a:bodyPr>
            <a:normAutofit/>
          </a:bodyPr>
          <a:lstStyle/>
          <a:p>
            <a:pPr>
              <a:spcBef>
                <a:spcPts val="0"/>
              </a:spcBef>
            </a:pPr>
            <a:r>
              <a:rPr lang="en-US" sz="2000" b="1" dirty="0"/>
              <a:t>Rationale and Criteria:</a:t>
            </a:r>
          </a:p>
          <a:p>
            <a:pPr lvl="1">
              <a:spcBef>
                <a:spcPts val="0"/>
              </a:spcBef>
            </a:pPr>
            <a:r>
              <a:rPr lang="en-US" sz="1800" dirty="0"/>
              <a:t>WHY: Constrain individual errors associated with outliers in simulated results.</a:t>
            </a:r>
          </a:p>
          <a:p>
            <a:pPr lvl="1">
              <a:spcBef>
                <a:spcPts val="0"/>
              </a:spcBef>
            </a:pPr>
            <a:r>
              <a:rPr lang="en-US" sz="1800" dirty="0"/>
              <a:t>CRITERIA: 95% of time-variant simulated outputs fall within a band that captures the variability within the cluster around the representative day.</a:t>
            </a:r>
          </a:p>
          <a:p>
            <a:pPr>
              <a:spcBef>
                <a:spcPts val="0"/>
              </a:spcBef>
            </a:pPr>
            <a:endParaRPr lang="en-US" sz="2000" dirty="0"/>
          </a:p>
        </p:txBody>
      </p:sp>
      <p:sp>
        <p:nvSpPr>
          <p:cNvPr id="4" name="Title 3">
            <a:extLst>
              <a:ext uri="{FF2B5EF4-FFF2-40B4-BE49-F238E27FC236}">
                <a16:creationId xmlns:a16="http://schemas.microsoft.com/office/drawing/2014/main" id="{99C747D7-DA07-41A0-AC2E-01FFB4F3CEAD}"/>
              </a:ext>
            </a:extLst>
          </p:cNvPr>
          <p:cNvSpPr>
            <a:spLocks noGrp="1"/>
          </p:cNvSpPr>
          <p:nvPr>
            <p:ph type="title"/>
          </p:nvPr>
        </p:nvSpPr>
        <p:spPr/>
        <p:txBody>
          <a:bodyPr>
            <a:normAutofit/>
          </a:bodyPr>
          <a:lstStyle/>
          <a:p>
            <a:r>
              <a:rPr lang="en-US" dirty="0"/>
              <a:t>Criterion 1:</a:t>
            </a:r>
            <a:br>
              <a:rPr lang="en-US" dirty="0"/>
            </a:br>
            <a:r>
              <a:rPr lang="en-US" sz="3100" dirty="0"/>
              <a:t>Control for Maximum Number of Outliers</a:t>
            </a:r>
            <a:endParaRPr lang="en-US" dirty="0"/>
          </a:p>
        </p:txBody>
      </p:sp>
      <p:graphicFrame>
        <p:nvGraphicFramePr>
          <p:cNvPr id="6" name="Object 5">
            <a:extLst>
              <a:ext uri="{FF2B5EF4-FFF2-40B4-BE49-F238E27FC236}">
                <a16:creationId xmlns:a16="http://schemas.microsoft.com/office/drawing/2014/main" id="{C157D559-D51B-4074-8E87-A1EDF0D3B35A}"/>
              </a:ext>
            </a:extLst>
          </p:cNvPr>
          <p:cNvGraphicFramePr>
            <a:graphicFrameLocks noChangeAspect="1"/>
          </p:cNvGraphicFramePr>
          <p:nvPr/>
        </p:nvGraphicFramePr>
        <p:xfrm>
          <a:off x="2590801" y="2971800"/>
          <a:ext cx="1258887" cy="274638"/>
        </p:xfrm>
        <a:graphic>
          <a:graphicData uri="http://schemas.openxmlformats.org/presentationml/2006/ole">
            <mc:AlternateContent xmlns:mc="http://schemas.openxmlformats.org/markup-compatibility/2006">
              <mc:Choice xmlns:v="urn:schemas-microsoft-com:vml" Requires="v">
                <p:oleObj spid="_x0000_s2051" name="Equation" r:id="rId4" imgW="977760" imgH="215640" progId="Equation.3">
                  <p:embed/>
                </p:oleObj>
              </mc:Choice>
              <mc:Fallback>
                <p:oleObj name="Equation" r:id="rId4" imgW="977760" imgH="215640" progId="Equation.3">
                  <p:embed/>
                  <p:pic>
                    <p:nvPicPr>
                      <p:cNvPr id="6" name="Object 5">
                        <a:extLst>
                          <a:ext uri="{FF2B5EF4-FFF2-40B4-BE49-F238E27FC236}">
                            <a16:creationId xmlns:a16="http://schemas.microsoft.com/office/drawing/2014/main" id="{C157D559-D51B-4074-8E87-A1EDF0D3B35A}"/>
                          </a:ext>
                        </a:extLst>
                      </p:cNvPr>
                      <p:cNvPicPr>
                        <a:picLocks noChangeAspect="1" noChangeArrowheads="1"/>
                      </p:cNvPicPr>
                      <p:nvPr/>
                    </p:nvPicPr>
                    <p:blipFill>
                      <a:blip r:embed="rId5"/>
                      <a:srcRect/>
                      <a:stretch>
                        <a:fillRect/>
                      </a:stretch>
                    </p:blipFill>
                    <p:spPr bwMode="auto">
                      <a:xfrm>
                        <a:off x="2590801" y="2971800"/>
                        <a:ext cx="1258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2">
            <a:extLst>
              <a:ext uri="{FF2B5EF4-FFF2-40B4-BE49-F238E27FC236}">
                <a16:creationId xmlns:a16="http://schemas.microsoft.com/office/drawing/2014/main" id="{9C46B1B0-6C82-4F93-B193-91CC161D5CE1}"/>
              </a:ext>
            </a:extLst>
          </p:cNvPr>
          <p:cNvSpPr txBox="1">
            <a:spLocks/>
          </p:cNvSpPr>
          <p:nvPr/>
        </p:nvSpPr>
        <p:spPr>
          <a:xfrm>
            <a:off x="7848600" y="63246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64C510D-D580-43A2-9ABD-5D3EEA2F3D97}" type="slidenum">
              <a:rPr lang="en-US" sz="1200">
                <a:solidFill>
                  <a:schemeClr val="bg1"/>
                </a:solidFill>
              </a:rPr>
              <a:pPr algn="r"/>
              <a:t>24</a:t>
            </a:fld>
            <a:endParaRPr lang="en-US" sz="1200" dirty="0">
              <a:solidFill>
                <a:schemeClr val="bg1"/>
              </a:solidFill>
            </a:endParaRPr>
          </a:p>
        </p:txBody>
      </p:sp>
      <p:pic>
        <p:nvPicPr>
          <p:cNvPr id="9" name="Picture 8">
            <a:extLst>
              <a:ext uri="{FF2B5EF4-FFF2-40B4-BE49-F238E27FC236}">
                <a16:creationId xmlns:a16="http://schemas.microsoft.com/office/drawing/2014/main" id="{9708874D-152F-4B60-84EB-05C9DE05FF46}"/>
              </a:ext>
            </a:extLst>
          </p:cNvPr>
          <p:cNvPicPr>
            <a:picLocks noChangeAspect="1"/>
          </p:cNvPicPr>
          <p:nvPr/>
        </p:nvPicPr>
        <p:blipFill>
          <a:blip r:embed="rId6"/>
          <a:stretch>
            <a:fillRect/>
          </a:stretch>
        </p:blipFill>
        <p:spPr>
          <a:xfrm>
            <a:off x="4561314" y="2948341"/>
            <a:ext cx="6106686" cy="3147660"/>
          </a:xfrm>
          <a:prstGeom prst="rect">
            <a:avLst/>
          </a:prstGeom>
        </p:spPr>
      </p:pic>
      <p:sp>
        <p:nvSpPr>
          <p:cNvPr id="10" name="TextBox 9">
            <a:extLst>
              <a:ext uri="{FF2B5EF4-FFF2-40B4-BE49-F238E27FC236}">
                <a16:creationId xmlns:a16="http://schemas.microsoft.com/office/drawing/2014/main" id="{B59BC954-111C-4859-9F3E-6242FEC04460}"/>
              </a:ext>
            </a:extLst>
          </p:cNvPr>
          <p:cNvSpPr txBox="1"/>
          <p:nvPr/>
        </p:nvSpPr>
        <p:spPr>
          <a:xfrm>
            <a:off x="2565401" y="4049088"/>
            <a:ext cx="1785489" cy="338554"/>
          </a:xfrm>
          <a:prstGeom prst="rect">
            <a:avLst/>
          </a:prstGeom>
          <a:solidFill>
            <a:srgbClr val="FFC000"/>
          </a:solidFill>
        </p:spPr>
        <p:txBody>
          <a:bodyPr wrap="none" rtlCol="0">
            <a:spAutoFit/>
          </a:bodyPr>
          <a:lstStyle/>
          <a:p>
            <a:pPr fontAlgn="base">
              <a:spcBef>
                <a:spcPct val="0"/>
              </a:spcBef>
              <a:spcAft>
                <a:spcPct val="0"/>
              </a:spcAft>
              <a:defRPr/>
            </a:pPr>
            <a:r>
              <a:rPr lang="en-US" sz="1600" dirty="0">
                <a:solidFill>
                  <a:srgbClr val="000000"/>
                </a:solidFill>
                <a:latin typeface="Tahoma" pitchFamily="34" charset="0"/>
                <a:ea typeface="MS PGothic" pitchFamily="34" charset="-128"/>
              </a:rPr>
              <a:t>Criterion 1:  PASS</a:t>
            </a:r>
          </a:p>
        </p:txBody>
      </p:sp>
    </p:spTree>
    <p:extLst>
      <p:ext uri="{BB962C8B-B14F-4D97-AF65-F5344CB8AC3E}">
        <p14:creationId xmlns:p14="http://schemas.microsoft.com/office/powerpoint/2010/main" val="90483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593F8E-EE9B-414D-963B-D4D0A4048161}"/>
              </a:ext>
            </a:extLst>
          </p:cNvPr>
          <p:cNvSpPr>
            <a:spLocks noGrp="1"/>
          </p:cNvSpPr>
          <p:nvPr>
            <p:ph idx="1"/>
          </p:nvPr>
        </p:nvSpPr>
        <p:spPr>
          <a:xfrm>
            <a:off x="1676400" y="1676401"/>
            <a:ext cx="8839200" cy="4191000"/>
          </a:xfrm>
        </p:spPr>
        <p:txBody>
          <a:bodyPr>
            <a:normAutofit/>
          </a:bodyPr>
          <a:lstStyle/>
          <a:p>
            <a:pPr>
              <a:spcBef>
                <a:spcPts val="0"/>
              </a:spcBef>
            </a:pPr>
            <a:r>
              <a:rPr lang="en-US" sz="2000" b="1" dirty="0"/>
              <a:t>Rationale and Criteria:</a:t>
            </a:r>
          </a:p>
          <a:p>
            <a:pPr lvl="1">
              <a:spcBef>
                <a:spcPts val="0"/>
              </a:spcBef>
            </a:pPr>
            <a:r>
              <a:rPr lang="en-US" sz="1800" dirty="0"/>
              <a:t>WHY: Constrain simulated results to fall closely in line with the representative day.</a:t>
            </a:r>
          </a:p>
          <a:p>
            <a:pPr lvl="1">
              <a:spcBef>
                <a:spcPts val="0"/>
              </a:spcBef>
            </a:pPr>
            <a:r>
              <a:rPr lang="en-US" sz="1800" dirty="0"/>
              <a:t>CRITERIA: 2/3 of the time variant simulated outputs and two critical time intervals (non-adjacent peak travel times) fall within a narrow band around the representative day.</a:t>
            </a:r>
          </a:p>
          <a:p>
            <a:pPr>
              <a:spcBef>
                <a:spcPts val="0"/>
              </a:spcBef>
            </a:pPr>
            <a:endParaRPr lang="en-US" sz="2000" dirty="0"/>
          </a:p>
        </p:txBody>
      </p:sp>
      <p:sp>
        <p:nvSpPr>
          <p:cNvPr id="4" name="Title 3">
            <a:extLst>
              <a:ext uri="{FF2B5EF4-FFF2-40B4-BE49-F238E27FC236}">
                <a16:creationId xmlns:a16="http://schemas.microsoft.com/office/drawing/2014/main" id="{99C747D7-DA07-41A0-AC2E-01FFB4F3CEAD}"/>
              </a:ext>
            </a:extLst>
          </p:cNvPr>
          <p:cNvSpPr>
            <a:spLocks noGrp="1"/>
          </p:cNvSpPr>
          <p:nvPr>
            <p:ph type="title"/>
          </p:nvPr>
        </p:nvSpPr>
        <p:spPr/>
        <p:txBody>
          <a:bodyPr>
            <a:normAutofit/>
          </a:bodyPr>
          <a:lstStyle/>
          <a:p>
            <a:r>
              <a:rPr lang="en-US" dirty="0"/>
              <a:t>Criterion 2:</a:t>
            </a:r>
            <a:br>
              <a:rPr lang="en-US" dirty="0"/>
            </a:br>
            <a:r>
              <a:rPr lang="en-US" sz="3100" dirty="0"/>
              <a:t>Control for Minimum Number of Inliers</a:t>
            </a:r>
            <a:endParaRPr lang="en-US" dirty="0"/>
          </a:p>
        </p:txBody>
      </p:sp>
      <p:sp>
        <p:nvSpPr>
          <p:cNvPr id="8" name="Slide Number Placeholder 2">
            <a:extLst>
              <a:ext uri="{FF2B5EF4-FFF2-40B4-BE49-F238E27FC236}">
                <a16:creationId xmlns:a16="http://schemas.microsoft.com/office/drawing/2014/main" id="{9C46B1B0-6C82-4F93-B193-91CC161D5CE1}"/>
              </a:ext>
            </a:extLst>
          </p:cNvPr>
          <p:cNvSpPr txBox="1">
            <a:spLocks/>
          </p:cNvSpPr>
          <p:nvPr/>
        </p:nvSpPr>
        <p:spPr>
          <a:xfrm>
            <a:off x="7848600" y="63246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64C510D-D580-43A2-9ABD-5D3EEA2F3D97}" type="slidenum">
              <a:rPr lang="en-US" sz="1200">
                <a:solidFill>
                  <a:schemeClr val="bg1"/>
                </a:solidFill>
              </a:rPr>
              <a:pPr algn="r"/>
              <a:t>25</a:t>
            </a:fld>
            <a:endParaRPr lang="en-US" sz="1200" dirty="0">
              <a:solidFill>
                <a:schemeClr val="bg1"/>
              </a:solidFill>
            </a:endParaRPr>
          </a:p>
        </p:txBody>
      </p:sp>
      <p:sp>
        <p:nvSpPr>
          <p:cNvPr id="10" name="TextBox 9">
            <a:extLst>
              <a:ext uri="{FF2B5EF4-FFF2-40B4-BE49-F238E27FC236}">
                <a16:creationId xmlns:a16="http://schemas.microsoft.com/office/drawing/2014/main" id="{B59BC954-111C-4859-9F3E-6242FEC04460}"/>
              </a:ext>
            </a:extLst>
          </p:cNvPr>
          <p:cNvSpPr txBox="1"/>
          <p:nvPr/>
        </p:nvSpPr>
        <p:spPr>
          <a:xfrm>
            <a:off x="2631952" y="4208632"/>
            <a:ext cx="1785489" cy="338554"/>
          </a:xfrm>
          <a:prstGeom prst="rect">
            <a:avLst/>
          </a:prstGeom>
          <a:solidFill>
            <a:srgbClr val="FFC000"/>
          </a:solidFill>
        </p:spPr>
        <p:txBody>
          <a:bodyPr wrap="none" rtlCol="0">
            <a:spAutoFit/>
          </a:bodyPr>
          <a:lstStyle/>
          <a:p>
            <a:pPr fontAlgn="base">
              <a:spcBef>
                <a:spcPct val="0"/>
              </a:spcBef>
              <a:spcAft>
                <a:spcPct val="0"/>
              </a:spcAft>
              <a:defRPr/>
            </a:pPr>
            <a:r>
              <a:rPr lang="en-US" sz="1600" dirty="0">
                <a:solidFill>
                  <a:srgbClr val="000000"/>
                </a:solidFill>
                <a:latin typeface="Tahoma" pitchFamily="34" charset="0"/>
                <a:ea typeface="MS PGothic" pitchFamily="34" charset="-128"/>
              </a:rPr>
              <a:t>Criterion 2:  PASS</a:t>
            </a:r>
          </a:p>
        </p:txBody>
      </p:sp>
      <p:graphicFrame>
        <p:nvGraphicFramePr>
          <p:cNvPr id="11" name="Object 10">
            <a:extLst>
              <a:ext uri="{FF2B5EF4-FFF2-40B4-BE49-F238E27FC236}">
                <a16:creationId xmlns:a16="http://schemas.microsoft.com/office/drawing/2014/main" id="{0E3D4F1F-42B0-474F-B17B-AD3E82981566}"/>
              </a:ext>
            </a:extLst>
          </p:cNvPr>
          <p:cNvGraphicFramePr>
            <a:graphicFrameLocks noChangeAspect="1"/>
          </p:cNvGraphicFramePr>
          <p:nvPr/>
        </p:nvGraphicFramePr>
        <p:xfrm>
          <a:off x="2514600" y="3292475"/>
          <a:ext cx="1257300" cy="273050"/>
        </p:xfrm>
        <a:graphic>
          <a:graphicData uri="http://schemas.openxmlformats.org/presentationml/2006/ole">
            <mc:AlternateContent xmlns:mc="http://schemas.openxmlformats.org/markup-compatibility/2006">
              <mc:Choice xmlns:v="urn:schemas-microsoft-com:vml" Requires="v">
                <p:oleObj spid="_x0000_s3075" name="Equation" r:id="rId4" imgW="977760" imgH="215640" progId="Equation.3">
                  <p:embed/>
                </p:oleObj>
              </mc:Choice>
              <mc:Fallback>
                <p:oleObj name="Equation" r:id="rId4" imgW="977760" imgH="215640" progId="Equation.3">
                  <p:embed/>
                  <p:pic>
                    <p:nvPicPr>
                      <p:cNvPr id="11" name="Object 10">
                        <a:extLst>
                          <a:ext uri="{FF2B5EF4-FFF2-40B4-BE49-F238E27FC236}">
                            <a16:creationId xmlns:a16="http://schemas.microsoft.com/office/drawing/2014/main" id="{0E3D4F1F-42B0-474F-B17B-AD3E82981566}"/>
                          </a:ext>
                        </a:extLst>
                      </p:cNvPr>
                      <p:cNvPicPr>
                        <a:picLocks noChangeAspect="1" noChangeArrowheads="1"/>
                      </p:cNvPicPr>
                      <p:nvPr/>
                    </p:nvPicPr>
                    <p:blipFill>
                      <a:blip r:embed="rId5"/>
                      <a:srcRect/>
                      <a:stretch>
                        <a:fillRect/>
                      </a:stretch>
                    </p:blipFill>
                    <p:spPr bwMode="auto">
                      <a:xfrm>
                        <a:off x="2514600" y="3292475"/>
                        <a:ext cx="1257300" cy="273050"/>
                      </a:xfrm>
                      <a:prstGeom prst="rect">
                        <a:avLst/>
                      </a:prstGeom>
                      <a:noFill/>
                      <a:ln>
                        <a:noFill/>
                      </a:ln>
                    </p:spPr>
                  </p:pic>
                </p:oleObj>
              </mc:Fallback>
            </mc:AlternateContent>
          </a:graphicData>
        </a:graphic>
      </p:graphicFrame>
      <p:pic>
        <p:nvPicPr>
          <p:cNvPr id="2" name="Picture 1">
            <a:extLst>
              <a:ext uri="{FF2B5EF4-FFF2-40B4-BE49-F238E27FC236}">
                <a16:creationId xmlns:a16="http://schemas.microsoft.com/office/drawing/2014/main" id="{5D22E2A1-32AE-47CA-8919-A3B92CE9097A}"/>
              </a:ext>
            </a:extLst>
          </p:cNvPr>
          <p:cNvPicPr>
            <a:picLocks noChangeAspect="1"/>
          </p:cNvPicPr>
          <p:nvPr/>
        </p:nvPicPr>
        <p:blipFill>
          <a:blip r:embed="rId6"/>
          <a:stretch>
            <a:fillRect/>
          </a:stretch>
        </p:blipFill>
        <p:spPr>
          <a:xfrm>
            <a:off x="4451307" y="3059918"/>
            <a:ext cx="6030426" cy="3036083"/>
          </a:xfrm>
          <a:prstGeom prst="rect">
            <a:avLst/>
          </a:prstGeom>
        </p:spPr>
      </p:pic>
    </p:spTree>
    <p:extLst>
      <p:ext uri="{BB962C8B-B14F-4D97-AF65-F5344CB8AC3E}">
        <p14:creationId xmlns:p14="http://schemas.microsoft.com/office/powerpoint/2010/main" val="3099153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593F8E-EE9B-414D-963B-D4D0A4048161}"/>
              </a:ext>
            </a:extLst>
          </p:cNvPr>
          <p:cNvSpPr>
            <a:spLocks noGrp="1"/>
          </p:cNvSpPr>
          <p:nvPr>
            <p:ph idx="1"/>
          </p:nvPr>
        </p:nvSpPr>
        <p:spPr>
          <a:xfrm>
            <a:off x="1676400" y="1600200"/>
            <a:ext cx="8839200" cy="4343401"/>
          </a:xfrm>
        </p:spPr>
        <p:txBody>
          <a:bodyPr>
            <a:normAutofit/>
          </a:bodyPr>
          <a:lstStyle/>
          <a:p>
            <a:pPr>
              <a:spcBef>
                <a:spcPts val="0"/>
              </a:spcBef>
            </a:pPr>
            <a:r>
              <a:rPr lang="en-US" sz="2000" b="1" dirty="0"/>
              <a:t>Rationale and Criterion: </a:t>
            </a:r>
          </a:p>
          <a:p>
            <a:pPr lvl="1">
              <a:spcBef>
                <a:spcPts val="0"/>
              </a:spcBef>
            </a:pPr>
            <a:r>
              <a:rPr lang="en-US" sz="1800" dirty="0"/>
              <a:t>WHY: on average, the time-variant simulated results are close to the observed data.</a:t>
            </a:r>
          </a:p>
          <a:p>
            <a:pPr lvl="1">
              <a:spcBef>
                <a:spcPts val="0"/>
              </a:spcBef>
            </a:pPr>
            <a:r>
              <a:rPr lang="en-US" sz="1800" dirty="0"/>
              <a:t>A test to ensure that the average simulated absolute error from the representative day over all time intervals is less than or equal to differences from the representative day seen across all days in the cluster.</a:t>
            </a:r>
          </a:p>
          <a:p>
            <a:pPr>
              <a:spcBef>
                <a:spcPts val="0"/>
              </a:spcBef>
            </a:pPr>
            <a:r>
              <a:rPr lang="en-US" sz="2000" b="1" dirty="0"/>
              <a:t>Statistical Expression:</a:t>
            </a:r>
          </a:p>
          <a:p>
            <a:pPr lvl="1">
              <a:spcBef>
                <a:spcPts val="0"/>
              </a:spcBef>
            </a:pPr>
            <a:r>
              <a:rPr lang="en-US" sz="1800" dirty="0"/>
              <a:t>Average absolute observed cluster error from</a:t>
            </a:r>
            <a:br>
              <a:rPr lang="en-US" sz="1800" dirty="0"/>
            </a:br>
            <a:r>
              <a:rPr lang="en-US" sz="1800" dirty="0"/>
              <a:t>the representative day.</a:t>
            </a:r>
          </a:p>
          <a:p>
            <a:pPr lvl="1">
              <a:spcBef>
                <a:spcPts val="0"/>
              </a:spcBef>
            </a:pPr>
            <a:endParaRPr lang="en-US" sz="1800" dirty="0"/>
          </a:p>
          <a:p>
            <a:pPr lvl="1">
              <a:spcBef>
                <a:spcPts val="0"/>
              </a:spcBef>
            </a:pPr>
            <a:endParaRPr lang="en-US" sz="1800" dirty="0"/>
          </a:p>
          <a:p>
            <a:pPr lvl="1">
              <a:spcBef>
                <a:spcPts val="0"/>
              </a:spcBef>
            </a:pPr>
            <a:r>
              <a:rPr lang="en-US" sz="1800" dirty="0"/>
              <a:t>Average simulated </a:t>
            </a:r>
            <a:r>
              <a:rPr lang="en-US" sz="1800" u="sng" dirty="0"/>
              <a:t>absolute</a:t>
            </a:r>
            <a:r>
              <a:rPr lang="en-US" sz="1800" dirty="0"/>
              <a:t> error</a:t>
            </a:r>
            <a:br>
              <a:rPr lang="en-US" sz="1800" dirty="0"/>
            </a:br>
            <a:r>
              <a:rPr lang="en-US" sz="1800" dirty="0"/>
              <a:t>from the representative day over all time </a:t>
            </a:r>
            <a:br>
              <a:rPr lang="en-US" sz="1800" dirty="0"/>
            </a:br>
            <a:r>
              <a:rPr lang="en-US" sz="1800" dirty="0"/>
              <a:t>intervals is less than or equal to the BDAE threshold.</a:t>
            </a:r>
          </a:p>
        </p:txBody>
      </p:sp>
      <p:sp>
        <p:nvSpPr>
          <p:cNvPr id="4" name="Title 3">
            <a:extLst>
              <a:ext uri="{FF2B5EF4-FFF2-40B4-BE49-F238E27FC236}">
                <a16:creationId xmlns:a16="http://schemas.microsoft.com/office/drawing/2014/main" id="{99C747D7-DA07-41A0-AC2E-01FFB4F3CEAD}"/>
              </a:ext>
            </a:extLst>
          </p:cNvPr>
          <p:cNvSpPr>
            <a:spLocks noGrp="1"/>
          </p:cNvSpPr>
          <p:nvPr>
            <p:ph type="title"/>
          </p:nvPr>
        </p:nvSpPr>
        <p:spPr/>
        <p:txBody>
          <a:bodyPr>
            <a:normAutofit/>
          </a:bodyPr>
          <a:lstStyle/>
          <a:p>
            <a:r>
              <a:rPr lang="en-US" sz="3200" dirty="0"/>
              <a:t>Criterion 3:</a:t>
            </a:r>
            <a:br>
              <a:rPr lang="en-US" dirty="0"/>
            </a:br>
            <a:r>
              <a:rPr lang="en-US" sz="3200" dirty="0"/>
              <a:t>Bounded Average Error</a:t>
            </a:r>
            <a:endParaRPr lang="en-US" dirty="0"/>
          </a:p>
        </p:txBody>
      </p:sp>
      <p:sp>
        <p:nvSpPr>
          <p:cNvPr id="8" name="Slide Number Placeholder 2">
            <a:extLst>
              <a:ext uri="{FF2B5EF4-FFF2-40B4-BE49-F238E27FC236}">
                <a16:creationId xmlns:a16="http://schemas.microsoft.com/office/drawing/2014/main" id="{9C46B1B0-6C82-4F93-B193-91CC161D5CE1}"/>
              </a:ext>
            </a:extLst>
          </p:cNvPr>
          <p:cNvSpPr txBox="1">
            <a:spLocks/>
          </p:cNvSpPr>
          <p:nvPr/>
        </p:nvSpPr>
        <p:spPr>
          <a:xfrm>
            <a:off x="7848600" y="63246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64C510D-D580-43A2-9ABD-5D3EEA2F3D97}" type="slidenum">
              <a:rPr lang="en-US" sz="1200">
                <a:solidFill>
                  <a:schemeClr val="bg1"/>
                </a:solidFill>
              </a:rPr>
              <a:pPr algn="r"/>
              <a:t>26</a:t>
            </a:fld>
            <a:endParaRPr lang="en-US" sz="1200" dirty="0">
              <a:solidFill>
                <a:schemeClr val="bg1"/>
              </a:solidFill>
            </a:endParaRPr>
          </a:p>
        </p:txBody>
      </p:sp>
      <p:graphicFrame>
        <p:nvGraphicFramePr>
          <p:cNvPr id="9" name="Object 8">
            <a:extLst>
              <a:ext uri="{FF2B5EF4-FFF2-40B4-BE49-F238E27FC236}">
                <a16:creationId xmlns:a16="http://schemas.microsoft.com/office/drawing/2014/main" id="{8ABFBFF2-1849-40E0-81DD-9142720B5433}"/>
              </a:ext>
            </a:extLst>
          </p:cNvPr>
          <p:cNvGraphicFramePr>
            <a:graphicFrameLocks noChangeAspect="1"/>
          </p:cNvGraphicFramePr>
          <p:nvPr/>
        </p:nvGraphicFramePr>
        <p:xfrm>
          <a:off x="3368424" y="3688392"/>
          <a:ext cx="2956176" cy="807408"/>
        </p:xfrm>
        <a:graphic>
          <a:graphicData uri="http://schemas.openxmlformats.org/presentationml/2006/ole">
            <mc:AlternateContent xmlns:mc="http://schemas.openxmlformats.org/markup-compatibility/2006">
              <mc:Choice xmlns:v="urn:schemas-microsoft-com:vml" Requires="v">
                <p:oleObj spid="_x0000_s4105" name="Equation" r:id="rId4" imgW="2463480" imgH="672840" progId="Equation.3">
                  <p:embed/>
                </p:oleObj>
              </mc:Choice>
              <mc:Fallback>
                <p:oleObj name="Equation" r:id="rId4" imgW="2463480" imgH="672840" progId="Equation.3">
                  <p:embed/>
                  <p:pic>
                    <p:nvPicPr>
                      <p:cNvPr id="9" name="Object 8">
                        <a:extLst>
                          <a:ext uri="{FF2B5EF4-FFF2-40B4-BE49-F238E27FC236}">
                            <a16:creationId xmlns:a16="http://schemas.microsoft.com/office/drawing/2014/main" id="{8ABFBFF2-1849-40E0-81DD-9142720B5433}"/>
                          </a:ext>
                        </a:extLst>
                      </p:cNvPr>
                      <p:cNvPicPr>
                        <a:picLocks noChangeAspect="1" noChangeArrowheads="1"/>
                      </p:cNvPicPr>
                      <p:nvPr/>
                    </p:nvPicPr>
                    <p:blipFill>
                      <a:blip r:embed="rId5"/>
                      <a:srcRect/>
                      <a:stretch>
                        <a:fillRect/>
                      </a:stretch>
                    </p:blipFill>
                    <p:spPr bwMode="auto">
                      <a:xfrm>
                        <a:off x="3368424" y="3688392"/>
                        <a:ext cx="2956176" cy="807408"/>
                      </a:xfrm>
                      <a:prstGeom prst="rect">
                        <a:avLst/>
                      </a:prstGeom>
                      <a:noFill/>
                      <a:ln>
                        <a:noFill/>
                      </a:ln>
                    </p:spPr>
                  </p:pic>
                </p:oleObj>
              </mc:Fallback>
            </mc:AlternateContent>
          </a:graphicData>
        </a:graphic>
      </p:graphicFrame>
      <p:grpSp>
        <p:nvGrpSpPr>
          <p:cNvPr id="12" name="Group 11">
            <a:extLst>
              <a:ext uri="{FF2B5EF4-FFF2-40B4-BE49-F238E27FC236}">
                <a16:creationId xmlns:a16="http://schemas.microsoft.com/office/drawing/2014/main" id="{9252A456-E02B-4ADF-9783-E54DD8B6C66F}"/>
              </a:ext>
            </a:extLst>
          </p:cNvPr>
          <p:cNvGrpSpPr/>
          <p:nvPr/>
        </p:nvGrpSpPr>
        <p:grpSpPr>
          <a:xfrm>
            <a:off x="6742518" y="3043298"/>
            <a:ext cx="3696882" cy="2062103"/>
            <a:chOff x="4096010" y="4550576"/>
            <a:chExt cx="3696882" cy="2062103"/>
          </a:xfrm>
        </p:grpSpPr>
        <p:graphicFrame>
          <p:nvGraphicFramePr>
            <p:cNvPr id="13" name="Object 12">
              <a:extLst>
                <a:ext uri="{FF2B5EF4-FFF2-40B4-BE49-F238E27FC236}">
                  <a16:creationId xmlns:a16="http://schemas.microsoft.com/office/drawing/2014/main" id="{31DCE6D0-56BD-4AB2-9A41-D3E224EB0A0C}"/>
                </a:ext>
              </a:extLst>
            </p:cNvPr>
            <p:cNvGraphicFramePr>
              <a:graphicFrameLocks noChangeAspect="1"/>
            </p:cNvGraphicFramePr>
            <p:nvPr/>
          </p:nvGraphicFramePr>
          <p:xfrm>
            <a:off x="4295779" y="4635246"/>
            <a:ext cx="311150" cy="274638"/>
          </p:xfrm>
          <a:graphic>
            <a:graphicData uri="http://schemas.openxmlformats.org/presentationml/2006/ole">
              <mc:AlternateContent xmlns:mc="http://schemas.openxmlformats.org/markup-compatibility/2006">
                <mc:Choice xmlns:v="urn:schemas-microsoft-com:vml" Requires="v">
                  <p:oleObj spid="_x0000_s4106" name="Equation" r:id="rId6" imgW="342720" imgH="215640" progId="Equation.3">
                    <p:embed/>
                  </p:oleObj>
                </mc:Choice>
                <mc:Fallback>
                  <p:oleObj name="Equation" r:id="rId6" imgW="342720" imgH="215640" progId="Equation.3">
                    <p:embed/>
                    <p:pic>
                      <p:nvPicPr>
                        <p:cNvPr id="13" name="Object 12">
                          <a:extLst>
                            <a:ext uri="{FF2B5EF4-FFF2-40B4-BE49-F238E27FC236}">
                              <a16:creationId xmlns:a16="http://schemas.microsoft.com/office/drawing/2014/main" id="{31DCE6D0-56BD-4AB2-9A41-D3E224EB0A0C}"/>
                            </a:ext>
                          </a:extLst>
                        </p:cNvPr>
                        <p:cNvPicPr>
                          <a:picLocks noChangeAspect="1" noChangeArrowheads="1"/>
                        </p:cNvPicPr>
                        <p:nvPr/>
                      </p:nvPicPr>
                      <p:blipFill>
                        <a:blip r:embed="rId7"/>
                        <a:srcRect/>
                        <a:stretch>
                          <a:fillRect/>
                        </a:stretch>
                      </p:blipFill>
                      <p:spPr bwMode="auto">
                        <a:xfrm>
                          <a:off x="4295779" y="4635246"/>
                          <a:ext cx="311150" cy="274638"/>
                        </a:xfrm>
                        <a:prstGeom prst="rect">
                          <a:avLst/>
                        </a:prstGeom>
                        <a:noFill/>
                        <a:ln>
                          <a:noFill/>
                        </a:ln>
                      </p:spPr>
                    </p:pic>
                  </p:oleObj>
                </mc:Fallback>
              </mc:AlternateContent>
            </a:graphicData>
          </a:graphic>
        </p:graphicFrame>
        <p:sp>
          <p:nvSpPr>
            <p:cNvPr id="14" name="Rectangle 13">
              <a:extLst>
                <a:ext uri="{FF2B5EF4-FFF2-40B4-BE49-F238E27FC236}">
                  <a16:creationId xmlns:a16="http://schemas.microsoft.com/office/drawing/2014/main" id="{CC28B237-DE74-470B-9900-D42035C8D6E6}"/>
                </a:ext>
              </a:extLst>
            </p:cNvPr>
            <p:cNvSpPr/>
            <p:nvPr/>
          </p:nvSpPr>
          <p:spPr>
            <a:xfrm>
              <a:off x="4538140" y="4550576"/>
              <a:ext cx="3254752" cy="2062103"/>
            </a:xfrm>
            <a:prstGeom prst="rect">
              <a:avLst/>
            </a:prstGeom>
          </p:spPr>
          <p:txBody>
            <a:bodyPr wrap="square">
              <a:spAutoFit/>
            </a:bodyPr>
            <a:lstStyle/>
            <a:p>
              <a:pPr marL="119063" lvl="1" indent="-119063" fontAlgn="base">
                <a:spcBef>
                  <a:spcPct val="0"/>
                </a:spcBef>
                <a:spcAft>
                  <a:spcPct val="0"/>
                </a:spcAft>
                <a:defRPr/>
              </a:pPr>
              <a:r>
                <a:rPr lang="en-US" sz="1400" dirty="0">
                  <a:solidFill>
                    <a:srgbClr val="000000"/>
                  </a:solidFill>
                  <a:latin typeface="Tahoma" pitchFamily="34" charset="0"/>
                  <a:ea typeface="MS PGothic" pitchFamily="34" charset="-128"/>
                </a:rPr>
                <a:t>: </a:t>
              </a:r>
              <a:r>
                <a:rPr lang="en-US" sz="1600" dirty="0">
                  <a:solidFill>
                    <a:srgbClr val="000000"/>
                  </a:solidFill>
                  <a:latin typeface="Tahoma" pitchFamily="34" charset="0"/>
                  <a:ea typeface="MS PGothic" pitchFamily="34" charset="-128"/>
                </a:rPr>
                <a:t>Observed value on rep. day during time interval t</a:t>
              </a:r>
            </a:p>
            <a:p>
              <a:pPr marL="119063" lvl="1" indent="-119063" fontAlgn="base">
                <a:spcBef>
                  <a:spcPct val="0"/>
                </a:spcBef>
                <a:spcAft>
                  <a:spcPct val="0"/>
                </a:spcAft>
                <a:defRPr/>
              </a:pPr>
              <a:r>
                <a:rPr lang="en-US" sz="1600" dirty="0">
                  <a:solidFill>
                    <a:srgbClr val="000000"/>
                  </a:solidFill>
                  <a:latin typeface="Tahoma" pitchFamily="34" charset="0"/>
                  <a:ea typeface="MS PGothic" pitchFamily="34" charset="-128"/>
                </a:rPr>
                <a:t>: Observed value of day i within the cluster during time interval t</a:t>
              </a:r>
            </a:p>
            <a:p>
              <a:pPr marL="119063" lvl="1" indent="-119063" fontAlgn="base">
                <a:spcBef>
                  <a:spcPct val="0"/>
                </a:spcBef>
                <a:spcAft>
                  <a:spcPct val="0"/>
                </a:spcAft>
                <a:defRPr/>
              </a:pPr>
              <a:r>
                <a:rPr lang="en-US" sz="1600" dirty="0">
                  <a:solidFill>
                    <a:srgbClr val="000000"/>
                  </a:solidFill>
                  <a:latin typeface="Tahoma" pitchFamily="34" charset="0"/>
                  <a:ea typeface="MS PGothic" pitchFamily="34" charset="-128"/>
                </a:rPr>
                <a:t>: Simulation value, time interval t</a:t>
              </a:r>
            </a:p>
            <a:p>
              <a:pPr marL="119063" lvl="1" indent="-119063" fontAlgn="base">
                <a:spcBef>
                  <a:spcPct val="0"/>
                </a:spcBef>
                <a:spcAft>
                  <a:spcPct val="0"/>
                </a:spcAft>
                <a:defRPr/>
              </a:pPr>
              <a:r>
                <a:rPr lang="en-US" sz="1600" dirty="0">
                  <a:solidFill>
                    <a:srgbClr val="000000"/>
                  </a:solidFill>
                  <a:latin typeface="Tahoma" pitchFamily="34" charset="0"/>
                  <a:ea typeface="MS PGothic" pitchFamily="34" charset="-128"/>
                </a:rPr>
                <a:t>: Number of time intervals</a:t>
              </a:r>
            </a:p>
            <a:p>
              <a:pPr marL="119063" lvl="1" indent="-119063" fontAlgn="base">
                <a:spcBef>
                  <a:spcPct val="0"/>
                </a:spcBef>
                <a:spcAft>
                  <a:spcPct val="0"/>
                </a:spcAft>
                <a:defRPr/>
              </a:pPr>
              <a:r>
                <a:rPr lang="en-US" sz="1600" dirty="0">
                  <a:solidFill>
                    <a:srgbClr val="000000"/>
                  </a:solidFill>
                  <a:latin typeface="Tahoma" pitchFamily="34" charset="0"/>
                  <a:ea typeface="MS PGothic" pitchFamily="34" charset="-128"/>
                </a:rPr>
                <a:t>: Number of days within the cluster</a:t>
              </a:r>
            </a:p>
          </p:txBody>
        </p:sp>
        <p:graphicFrame>
          <p:nvGraphicFramePr>
            <p:cNvPr id="15" name="Object 14">
              <a:extLst>
                <a:ext uri="{FF2B5EF4-FFF2-40B4-BE49-F238E27FC236}">
                  <a16:creationId xmlns:a16="http://schemas.microsoft.com/office/drawing/2014/main" id="{364DB6CB-919E-4248-BE77-26C41099DD48}"/>
                </a:ext>
              </a:extLst>
            </p:cNvPr>
            <p:cNvGraphicFramePr>
              <a:graphicFrameLocks noChangeAspect="1"/>
            </p:cNvGraphicFramePr>
            <p:nvPr/>
          </p:nvGraphicFramePr>
          <p:xfrm>
            <a:off x="4295779" y="5086339"/>
            <a:ext cx="311150" cy="290513"/>
          </p:xfrm>
          <a:graphic>
            <a:graphicData uri="http://schemas.openxmlformats.org/presentationml/2006/ole">
              <mc:AlternateContent xmlns:mc="http://schemas.openxmlformats.org/markup-compatibility/2006">
                <mc:Choice xmlns:v="urn:schemas-microsoft-com:vml" Requires="v">
                  <p:oleObj spid="_x0000_s4107" name="Equation" r:id="rId8" imgW="342720" imgH="228600" progId="Equation.3">
                    <p:embed/>
                  </p:oleObj>
                </mc:Choice>
                <mc:Fallback>
                  <p:oleObj name="Equation" r:id="rId8" imgW="342720" imgH="228600" progId="Equation.3">
                    <p:embed/>
                    <p:pic>
                      <p:nvPicPr>
                        <p:cNvPr id="15" name="Object 14">
                          <a:extLst>
                            <a:ext uri="{FF2B5EF4-FFF2-40B4-BE49-F238E27FC236}">
                              <a16:creationId xmlns:a16="http://schemas.microsoft.com/office/drawing/2014/main" id="{364DB6CB-919E-4248-BE77-26C41099DD48}"/>
                            </a:ext>
                          </a:extLst>
                        </p:cNvPr>
                        <p:cNvPicPr>
                          <a:picLocks noChangeAspect="1" noChangeArrowheads="1"/>
                        </p:cNvPicPr>
                        <p:nvPr/>
                      </p:nvPicPr>
                      <p:blipFill>
                        <a:blip r:embed="rId9"/>
                        <a:srcRect/>
                        <a:stretch>
                          <a:fillRect/>
                        </a:stretch>
                      </p:blipFill>
                      <p:spPr bwMode="auto">
                        <a:xfrm>
                          <a:off x="4295779" y="5086339"/>
                          <a:ext cx="311150" cy="290513"/>
                        </a:xfrm>
                        <a:prstGeom prst="rect">
                          <a:avLst/>
                        </a:prstGeom>
                        <a:noFill/>
                        <a:ln>
                          <a:noFill/>
                        </a:ln>
                      </p:spPr>
                    </p:pic>
                  </p:oleObj>
                </mc:Fallback>
              </mc:AlternateContent>
            </a:graphicData>
          </a:graphic>
        </p:graphicFrame>
        <p:graphicFrame>
          <p:nvGraphicFramePr>
            <p:cNvPr id="16" name="Object 15">
              <a:extLst>
                <a:ext uri="{FF2B5EF4-FFF2-40B4-BE49-F238E27FC236}">
                  <a16:creationId xmlns:a16="http://schemas.microsoft.com/office/drawing/2014/main" id="{0B0888C7-8BA1-4B82-8F27-17B890885E18}"/>
                </a:ext>
              </a:extLst>
            </p:cNvPr>
            <p:cNvGraphicFramePr>
              <a:graphicFrameLocks noChangeAspect="1"/>
            </p:cNvGraphicFramePr>
            <p:nvPr/>
          </p:nvGraphicFramePr>
          <p:xfrm>
            <a:off x="4387854" y="5797549"/>
            <a:ext cx="219075" cy="273050"/>
          </p:xfrm>
          <a:graphic>
            <a:graphicData uri="http://schemas.openxmlformats.org/presentationml/2006/ole">
              <mc:AlternateContent xmlns:mc="http://schemas.openxmlformats.org/markup-compatibility/2006">
                <mc:Choice xmlns:v="urn:schemas-microsoft-com:vml" Requires="v">
                  <p:oleObj spid="_x0000_s4108" name="Equation" r:id="rId10" imgW="241200" imgH="215640" progId="Equation.3">
                    <p:embed/>
                  </p:oleObj>
                </mc:Choice>
                <mc:Fallback>
                  <p:oleObj name="Equation" r:id="rId10" imgW="241200" imgH="215640" progId="Equation.3">
                    <p:embed/>
                    <p:pic>
                      <p:nvPicPr>
                        <p:cNvPr id="16" name="Object 15">
                          <a:extLst>
                            <a:ext uri="{FF2B5EF4-FFF2-40B4-BE49-F238E27FC236}">
                              <a16:creationId xmlns:a16="http://schemas.microsoft.com/office/drawing/2014/main" id="{0B0888C7-8BA1-4B82-8F27-17B890885E18}"/>
                            </a:ext>
                          </a:extLst>
                        </p:cNvPr>
                        <p:cNvPicPr>
                          <a:picLocks noChangeAspect="1" noChangeArrowheads="1"/>
                        </p:cNvPicPr>
                        <p:nvPr/>
                      </p:nvPicPr>
                      <p:blipFill>
                        <a:blip r:embed="rId11"/>
                        <a:srcRect/>
                        <a:stretch>
                          <a:fillRect/>
                        </a:stretch>
                      </p:blipFill>
                      <p:spPr bwMode="auto">
                        <a:xfrm>
                          <a:off x="4387854" y="5797549"/>
                          <a:ext cx="219075" cy="273050"/>
                        </a:xfrm>
                        <a:prstGeom prst="rect">
                          <a:avLst/>
                        </a:prstGeom>
                        <a:noFill/>
                        <a:ln>
                          <a:noFill/>
                        </a:ln>
                      </p:spPr>
                    </p:pic>
                  </p:oleObj>
                </mc:Fallback>
              </mc:AlternateContent>
            </a:graphicData>
          </a:graphic>
        </p:graphicFrame>
        <p:graphicFrame>
          <p:nvGraphicFramePr>
            <p:cNvPr id="17" name="Object 16">
              <a:extLst>
                <a:ext uri="{FF2B5EF4-FFF2-40B4-BE49-F238E27FC236}">
                  <a16:creationId xmlns:a16="http://schemas.microsoft.com/office/drawing/2014/main" id="{718CC881-743C-43D7-A101-F6223F212A60}"/>
                </a:ext>
              </a:extLst>
            </p:cNvPr>
            <p:cNvGraphicFramePr>
              <a:graphicFrameLocks noChangeAspect="1"/>
            </p:cNvGraphicFramePr>
            <p:nvPr/>
          </p:nvGraphicFramePr>
          <p:xfrm>
            <a:off x="4096010" y="6011330"/>
            <a:ext cx="510919" cy="288925"/>
          </p:xfrm>
          <a:graphic>
            <a:graphicData uri="http://schemas.openxmlformats.org/presentationml/2006/ole">
              <mc:AlternateContent xmlns:mc="http://schemas.openxmlformats.org/markup-compatibility/2006">
                <mc:Choice xmlns:v="urn:schemas-microsoft-com:vml" Requires="v">
                  <p:oleObj spid="_x0000_s4109" name="Equation" r:id="rId12" imgW="431640" imgH="228600" progId="Equation.3">
                    <p:embed/>
                  </p:oleObj>
                </mc:Choice>
                <mc:Fallback>
                  <p:oleObj name="Equation" r:id="rId12" imgW="431640" imgH="228600" progId="Equation.3">
                    <p:embed/>
                    <p:pic>
                      <p:nvPicPr>
                        <p:cNvPr id="17" name="Object 16">
                          <a:extLst>
                            <a:ext uri="{FF2B5EF4-FFF2-40B4-BE49-F238E27FC236}">
                              <a16:creationId xmlns:a16="http://schemas.microsoft.com/office/drawing/2014/main" id="{718CC881-743C-43D7-A101-F6223F212A60}"/>
                            </a:ext>
                          </a:extLst>
                        </p:cNvPr>
                        <p:cNvPicPr>
                          <a:picLocks noChangeAspect="1" noChangeArrowheads="1"/>
                        </p:cNvPicPr>
                        <p:nvPr/>
                      </p:nvPicPr>
                      <p:blipFill>
                        <a:blip r:embed="rId13"/>
                        <a:srcRect/>
                        <a:stretch>
                          <a:fillRect/>
                        </a:stretch>
                      </p:blipFill>
                      <p:spPr bwMode="auto">
                        <a:xfrm>
                          <a:off x="4096010" y="6011330"/>
                          <a:ext cx="510919" cy="288925"/>
                        </a:xfrm>
                        <a:prstGeom prst="rect">
                          <a:avLst/>
                        </a:prstGeom>
                        <a:noFill/>
                        <a:ln>
                          <a:noFill/>
                        </a:ln>
                      </p:spPr>
                    </p:pic>
                  </p:oleObj>
                </mc:Fallback>
              </mc:AlternateContent>
            </a:graphicData>
          </a:graphic>
        </p:graphicFrame>
        <p:graphicFrame>
          <p:nvGraphicFramePr>
            <p:cNvPr id="18" name="Object 17">
              <a:extLst>
                <a:ext uri="{FF2B5EF4-FFF2-40B4-BE49-F238E27FC236}">
                  <a16:creationId xmlns:a16="http://schemas.microsoft.com/office/drawing/2014/main" id="{755907F6-673F-4861-9932-F9B74059DCCF}"/>
                </a:ext>
              </a:extLst>
            </p:cNvPr>
            <p:cNvGraphicFramePr>
              <a:graphicFrameLocks noChangeAspect="1"/>
            </p:cNvGraphicFramePr>
            <p:nvPr/>
          </p:nvGraphicFramePr>
          <p:xfrm>
            <a:off x="4295779" y="5575077"/>
            <a:ext cx="311150" cy="274638"/>
          </p:xfrm>
          <a:graphic>
            <a:graphicData uri="http://schemas.openxmlformats.org/presentationml/2006/ole">
              <mc:AlternateContent xmlns:mc="http://schemas.openxmlformats.org/markup-compatibility/2006">
                <mc:Choice xmlns:v="urn:schemas-microsoft-com:vml" Requires="v">
                  <p:oleObj spid="_x0000_s4110" name="Equation" r:id="rId14" imgW="342720" imgH="215640" progId="Equation.3">
                    <p:embed/>
                  </p:oleObj>
                </mc:Choice>
                <mc:Fallback>
                  <p:oleObj name="Equation" r:id="rId14" imgW="342720" imgH="215640" progId="Equation.3">
                    <p:embed/>
                    <p:pic>
                      <p:nvPicPr>
                        <p:cNvPr id="18" name="Object 17">
                          <a:extLst>
                            <a:ext uri="{FF2B5EF4-FFF2-40B4-BE49-F238E27FC236}">
                              <a16:creationId xmlns:a16="http://schemas.microsoft.com/office/drawing/2014/main" id="{755907F6-673F-4861-9932-F9B74059DCCF}"/>
                            </a:ext>
                          </a:extLst>
                        </p:cNvPr>
                        <p:cNvPicPr>
                          <a:picLocks noChangeAspect="1" noChangeArrowheads="1"/>
                        </p:cNvPicPr>
                        <p:nvPr/>
                      </p:nvPicPr>
                      <p:blipFill>
                        <a:blip r:embed="rId15"/>
                        <a:srcRect/>
                        <a:stretch>
                          <a:fillRect/>
                        </a:stretch>
                      </p:blipFill>
                      <p:spPr bwMode="auto">
                        <a:xfrm>
                          <a:off x="4295779" y="5575077"/>
                          <a:ext cx="311150" cy="274638"/>
                        </a:xfrm>
                        <a:prstGeom prst="rect">
                          <a:avLst/>
                        </a:prstGeom>
                        <a:noFill/>
                        <a:ln>
                          <a:noFill/>
                        </a:ln>
                      </p:spPr>
                    </p:pic>
                  </p:oleObj>
                </mc:Fallback>
              </mc:AlternateContent>
            </a:graphicData>
          </a:graphic>
        </p:graphicFrame>
      </p:grpSp>
      <p:graphicFrame>
        <p:nvGraphicFramePr>
          <p:cNvPr id="19" name="Object 18">
            <a:extLst>
              <a:ext uri="{FF2B5EF4-FFF2-40B4-BE49-F238E27FC236}">
                <a16:creationId xmlns:a16="http://schemas.microsoft.com/office/drawing/2014/main" id="{A6A738ED-FB82-458E-880F-D48B18AB1FBD}"/>
              </a:ext>
            </a:extLst>
          </p:cNvPr>
          <p:cNvGraphicFramePr>
            <a:graphicFrameLocks noChangeAspect="1"/>
          </p:cNvGraphicFramePr>
          <p:nvPr/>
        </p:nvGraphicFramePr>
        <p:xfrm>
          <a:off x="3368424" y="5273136"/>
          <a:ext cx="2712528" cy="670464"/>
        </p:xfrm>
        <a:graphic>
          <a:graphicData uri="http://schemas.openxmlformats.org/presentationml/2006/ole">
            <mc:AlternateContent xmlns:mc="http://schemas.openxmlformats.org/markup-compatibility/2006">
              <mc:Choice xmlns:v="urn:schemas-microsoft-com:vml" Requires="v">
                <p:oleObj spid="_x0000_s4111" name="Equation" r:id="rId16" imgW="2260440" imgH="558720" progId="Equation.3">
                  <p:embed/>
                </p:oleObj>
              </mc:Choice>
              <mc:Fallback>
                <p:oleObj name="Equation" r:id="rId16" imgW="2260440" imgH="558720" progId="Equation.3">
                  <p:embed/>
                  <p:pic>
                    <p:nvPicPr>
                      <p:cNvPr id="19" name="Object 18">
                        <a:extLst>
                          <a:ext uri="{FF2B5EF4-FFF2-40B4-BE49-F238E27FC236}">
                            <a16:creationId xmlns:a16="http://schemas.microsoft.com/office/drawing/2014/main" id="{A6A738ED-FB82-458E-880F-D48B18AB1FBD}"/>
                          </a:ext>
                        </a:extLst>
                      </p:cNvPr>
                      <p:cNvPicPr>
                        <a:picLocks noChangeAspect="1" noChangeArrowheads="1"/>
                      </p:cNvPicPr>
                      <p:nvPr/>
                    </p:nvPicPr>
                    <p:blipFill>
                      <a:blip r:embed="rId17"/>
                      <a:srcRect/>
                      <a:stretch>
                        <a:fillRect/>
                      </a:stretch>
                    </p:blipFill>
                    <p:spPr bwMode="auto">
                      <a:xfrm>
                        <a:off x="3368424" y="5273136"/>
                        <a:ext cx="2712528" cy="6704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16476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593F8E-EE9B-414D-963B-D4D0A4048161}"/>
              </a:ext>
            </a:extLst>
          </p:cNvPr>
          <p:cNvSpPr>
            <a:spLocks noGrp="1"/>
          </p:cNvSpPr>
          <p:nvPr>
            <p:ph idx="1"/>
          </p:nvPr>
        </p:nvSpPr>
        <p:spPr>
          <a:xfrm>
            <a:off x="1676400" y="1637224"/>
            <a:ext cx="8839200" cy="4306376"/>
          </a:xfrm>
        </p:spPr>
        <p:txBody>
          <a:bodyPr>
            <a:normAutofit/>
          </a:bodyPr>
          <a:lstStyle/>
          <a:p>
            <a:pPr>
              <a:spcBef>
                <a:spcPts val="0"/>
              </a:spcBef>
            </a:pPr>
            <a:r>
              <a:rPr lang="en-US" sz="2000" b="1" dirty="0"/>
              <a:t>Rationale and Criteria</a:t>
            </a:r>
          </a:p>
          <a:p>
            <a:pPr lvl="1">
              <a:spcBef>
                <a:spcPts val="0"/>
              </a:spcBef>
            </a:pPr>
            <a:r>
              <a:rPr lang="en-US" sz="1800" dirty="0"/>
              <a:t>WHY: Ensure that the simulated data are not excessive over- or under-estimators.</a:t>
            </a:r>
          </a:p>
          <a:p>
            <a:pPr lvl="1">
              <a:spcBef>
                <a:spcPts val="0"/>
              </a:spcBef>
            </a:pPr>
            <a:r>
              <a:rPr lang="en-US" sz="1800" dirty="0"/>
              <a:t>A test to establish that, on average, the simulation does not systematically over or under estimation of the measure.</a:t>
            </a:r>
            <a:endParaRPr lang="en-US" sz="2000" dirty="0"/>
          </a:p>
          <a:p>
            <a:pPr>
              <a:spcBef>
                <a:spcPts val="0"/>
              </a:spcBef>
            </a:pPr>
            <a:r>
              <a:rPr lang="en-US" sz="2000" b="1" dirty="0"/>
              <a:t>Statistical Expression:</a:t>
            </a:r>
          </a:p>
          <a:p>
            <a:pPr lvl="1">
              <a:spcBef>
                <a:spcPts val="0"/>
              </a:spcBef>
            </a:pPr>
            <a:r>
              <a:rPr lang="en-US" sz="1800" dirty="0"/>
              <a:t>Average simulated error from the representative day over all time intervals is less than or equal to </a:t>
            </a:r>
            <a:r>
              <a:rPr lang="en-US" sz="1800" u="sng" dirty="0">
                <a:solidFill>
                  <a:srgbClr val="FF0000"/>
                </a:solidFill>
              </a:rPr>
              <a:t>one third</a:t>
            </a:r>
            <a:r>
              <a:rPr lang="en-US" sz="1800" i="1" dirty="0">
                <a:solidFill>
                  <a:srgbClr val="FF0000"/>
                </a:solidFill>
              </a:rPr>
              <a:t> </a:t>
            </a:r>
            <a:r>
              <a:rPr lang="en-US" sz="1800" dirty="0"/>
              <a:t>of the BDAE threshold.</a:t>
            </a:r>
            <a:endParaRPr lang="en-US" sz="2000" dirty="0"/>
          </a:p>
          <a:p>
            <a:pPr>
              <a:spcBef>
                <a:spcPts val="0"/>
              </a:spcBef>
            </a:pPr>
            <a:endParaRPr lang="en-US" sz="2000" dirty="0"/>
          </a:p>
        </p:txBody>
      </p:sp>
      <p:sp>
        <p:nvSpPr>
          <p:cNvPr id="4" name="Title 3">
            <a:extLst>
              <a:ext uri="{FF2B5EF4-FFF2-40B4-BE49-F238E27FC236}">
                <a16:creationId xmlns:a16="http://schemas.microsoft.com/office/drawing/2014/main" id="{99C747D7-DA07-41A0-AC2E-01FFB4F3CEAD}"/>
              </a:ext>
            </a:extLst>
          </p:cNvPr>
          <p:cNvSpPr>
            <a:spLocks noGrp="1"/>
          </p:cNvSpPr>
          <p:nvPr>
            <p:ph type="title"/>
          </p:nvPr>
        </p:nvSpPr>
        <p:spPr/>
        <p:txBody>
          <a:bodyPr>
            <a:normAutofit/>
          </a:bodyPr>
          <a:lstStyle/>
          <a:p>
            <a:r>
              <a:rPr lang="en-US" sz="3200" dirty="0"/>
              <a:t>Criterion 4:</a:t>
            </a:r>
            <a:br>
              <a:rPr lang="en-US" dirty="0"/>
            </a:br>
            <a:r>
              <a:rPr lang="en-US" sz="3200" dirty="0"/>
              <a:t>Bounded Systematic Error</a:t>
            </a:r>
            <a:endParaRPr lang="en-US" dirty="0"/>
          </a:p>
        </p:txBody>
      </p:sp>
      <p:graphicFrame>
        <p:nvGraphicFramePr>
          <p:cNvPr id="20" name="Object 19">
            <a:extLst>
              <a:ext uri="{FF2B5EF4-FFF2-40B4-BE49-F238E27FC236}">
                <a16:creationId xmlns:a16="http://schemas.microsoft.com/office/drawing/2014/main" id="{2FF6AD85-95E1-404F-AC1C-D2CC8A3F3BF9}"/>
              </a:ext>
            </a:extLst>
          </p:cNvPr>
          <p:cNvGraphicFramePr>
            <a:graphicFrameLocks noChangeAspect="1"/>
          </p:cNvGraphicFramePr>
          <p:nvPr/>
        </p:nvGraphicFramePr>
        <p:xfrm>
          <a:off x="2428314" y="3870872"/>
          <a:ext cx="3516294" cy="958580"/>
        </p:xfrm>
        <a:graphic>
          <a:graphicData uri="http://schemas.openxmlformats.org/presentationml/2006/ole">
            <mc:AlternateContent xmlns:mc="http://schemas.openxmlformats.org/markup-compatibility/2006">
              <mc:Choice xmlns:v="urn:schemas-microsoft-com:vml" Requires="v">
                <p:oleObj spid="_x0000_s5128" name="Equation" r:id="rId4" imgW="2476440" imgH="685800" progId="Equation.3">
                  <p:embed/>
                </p:oleObj>
              </mc:Choice>
              <mc:Fallback>
                <p:oleObj name="Equation" r:id="rId4" imgW="2476440" imgH="685800" progId="Equation.3">
                  <p:embed/>
                  <p:pic>
                    <p:nvPicPr>
                      <p:cNvPr id="20" name="Object 19">
                        <a:extLst>
                          <a:ext uri="{FF2B5EF4-FFF2-40B4-BE49-F238E27FC236}">
                            <a16:creationId xmlns:a16="http://schemas.microsoft.com/office/drawing/2014/main" id="{2FF6AD85-95E1-404F-AC1C-D2CC8A3F3BF9}"/>
                          </a:ext>
                        </a:extLst>
                      </p:cNvPr>
                      <p:cNvPicPr>
                        <a:picLocks noChangeAspect="1" noChangeArrowheads="1"/>
                      </p:cNvPicPr>
                      <p:nvPr/>
                    </p:nvPicPr>
                    <p:blipFill>
                      <a:blip r:embed="rId5"/>
                      <a:srcRect/>
                      <a:stretch>
                        <a:fillRect/>
                      </a:stretch>
                    </p:blipFill>
                    <p:spPr bwMode="auto">
                      <a:xfrm>
                        <a:off x="2428314" y="3870872"/>
                        <a:ext cx="3516294" cy="958580"/>
                      </a:xfrm>
                      <a:prstGeom prst="rect">
                        <a:avLst/>
                      </a:prstGeom>
                      <a:noFill/>
                      <a:ln>
                        <a:noFill/>
                      </a:ln>
                    </p:spPr>
                  </p:pic>
                </p:oleObj>
              </mc:Fallback>
            </mc:AlternateContent>
          </a:graphicData>
        </a:graphic>
      </p:graphicFrame>
      <p:grpSp>
        <p:nvGrpSpPr>
          <p:cNvPr id="21" name="Group 20">
            <a:extLst>
              <a:ext uri="{FF2B5EF4-FFF2-40B4-BE49-F238E27FC236}">
                <a16:creationId xmlns:a16="http://schemas.microsoft.com/office/drawing/2014/main" id="{B965446D-54B4-4E69-AFB2-DF770460970D}"/>
              </a:ext>
            </a:extLst>
          </p:cNvPr>
          <p:cNvGrpSpPr/>
          <p:nvPr/>
        </p:nvGrpSpPr>
        <p:grpSpPr>
          <a:xfrm>
            <a:off x="6465092" y="3700754"/>
            <a:ext cx="3696882" cy="2062103"/>
            <a:chOff x="4096010" y="4550576"/>
            <a:chExt cx="3696882" cy="2062103"/>
          </a:xfrm>
        </p:grpSpPr>
        <p:graphicFrame>
          <p:nvGraphicFramePr>
            <p:cNvPr id="22" name="Object 21">
              <a:extLst>
                <a:ext uri="{FF2B5EF4-FFF2-40B4-BE49-F238E27FC236}">
                  <a16:creationId xmlns:a16="http://schemas.microsoft.com/office/drawing/2014/main" id="{982BACC6-B8F5-48C3-858A-B77075B519D8}"/>
                </a:ext>
              </a:extLst>
            </p:cNvPr>
            <p:cNvGraphicFramePr>
              <a:graphicFrameLocks noChangeAspect="1"/>
            </p:cNvGraphicFramePr>
            <p:nvPr/>
          </p:nvGraphicFramePr>
          <p:xfrm>
            <a:off x="4295779" y="4635246"/>
            <a:ext cx="311150" cy="274638"/>
          </p:xfrm>
          <a:graphic>
            <a:graphicData uri="http://schemas.openxmlformats.org/presentationml/2006/ole">
              <mc:AlternateContent xmlns:mc="http://schemas.openxmlformats.org/markup-compatibility/2006">
                <mc:Choice xmlns:v="urn:schemas-microsoft-com:vml" Requires="v">
                  <p:oleObj spid="_x0000_s5129" name="Equation" r:id="rId6" imgW="342720" imgH="215640" progId="Equation.3">
                    <p:embed/>
                  </p:oleObj>
                </mc:Choice>
                <mc:Fallback>
                  <p:oleObj name="Equation" r:id="rId6" imgW="342720" imgH="215640" progId="Equation.3">
                    <p:embed/>
                    <p:pic>
                      <p:nvPicPr>
                        <p:cNvPr id="22" name="Object 21">
                          <a:extLst>
                            <a:ext uri="{FF2B5EF4-FFF2-40B4-BE49-F238E27FC236}">
                              <a16:creationId xmlns:a16="http://schemas.microsoft.com/office/drawing/2014/main" id="{982BACC6-B8F5-48C3-858A-B77075B519D8}"/>
                            </a:ext>
                          </a:extLst>
                        </p:cNvPr>
                        <p:cNvPicPr>
                          <a:picLocks noChangeAspect="1" noChangeArrowheads="1"/>
                        </p:cNvPicPr>
                        <p:nvPr/>
                      </p:nvPicPr>
                      <p:blipFill>
                        <a:blip r:embed="rId7"/>
                        <a:srcRect/>
                        <a:stretch>
                          <a:fillRect/>
                        </a:stretch>
                      </p:blipFill>
                      <p:spPr bwMode="auto">
                        <a:xfrm>
                          <a:off x="4295779" y="4635246"/>
                          <a:ext cx="311150" cy="274638"/>
                        </a:xfrm>
                        <a:prstGeom prst="rect">
                          <a:avLst/>
                        </a:prstGeom>
                        <a:noFill/>
                        <a:ln>
                          <a:noFill/>
                        </a:ln>
                      </p:spPr>
                    </p:pic>
                  </p:oleObj>
                </mc:Fallback>
              </mc:AlternateContent>
            </a:graphicData>
          </a:graphic>
        </p:graphicFrame>
        <p:sp>
          <p:nvSpPr>
            <p:cNvPr id="23" name="Rectangle 22">
              <a:extLst>
                <a:ext uri="{FF2B5EF4-FFF2-40B4-BE49-F238E27FC236}">
                  <a16:creationId xmlns:a16="http://schemas.microsoft.com/office/drawing/2014/main" id="{1B32EB3F-8358-4055-BA30-6C3DDB04170C}"/>
                </a:ext>
              </a:extLst>
            </p:cNvPr>
            <p:cNvSpPr/>
            <p:nvPr/>
          </p:nvSpPr>
          <p:spPr>
            <a:xfrm>
              <a:off x="4538140" y="4550576"/>
              <a:ext cx="3254752" cy="2062103"/>
            </a:xfrm>
            <a:prstGeom prst="rect">
              <a:avLst/>
            </a:prstGeom>
          </p:spPr>
          <p:txBody>
            <a:bodyPr wrap="square">
              <a:spAutoFit/>
            </a:bodyPr>
            <a:lstStyle/>
            <a:p>
              <a:pPr marL="119063" lvl="1" indent="-119063" fontAlgn="base">
                <a:spcBef>
                  <a:spcPct val="0"/>
                </a:spcBef>
                <a:spcAft>
                  <a:spcPct val="0"/>
                </a:spcAft>
                <a:defRPr/>
              </a:pPr>
              <a:r>
                <a:rPr lang="en-US" sz="1400" dirty="0">
                  <a:solidFill>
                    <a:srgbClr val="000000"/>
                  </a:solidFill>
                  <a:latin typeface="Tahoma" pitchFamily="34" charset="0"/>
                  <a:ea typeface="MS PGothic" pitchFamily="34" charset="-128"/>
                </a:rPr>
                <a:t>: </a:t>
              </a:r>
              <a:r>
                <a:rPr lang="en-US" sz="1600" dirty="0">
                  <a:solidFill>
                    <a:srgbClr val="000000"/>
                  </a:solidFill>
                  <a:latin typeface="Tahoma" pitchFamily="34" charset="0"/>
                  <a:ea typeface="MS PGothic" pitchFamily="34" charset="-128"/>
                </a:rPr>
                <a:t>Observed value on rep. day during time interval t</a:t>
              </a:r>
            </a:p>
            <a:p>
              <a:pPr marL="119063" lvl="1" indent="-119063" fontAlgn="base">
                <a:spcBef>
                  <a:spcPct val="0"/>
                </a:spcBef>
                <a:spcAft>
                  <a:spcPct val="0"/>
                </a:spcAft>
                <a:defRPr/>
              </a:pPr>
              <a:r>
                <a:rPr lang="en-US" sz="1600" dirty="0">
                  <a:solidFill>
                    <a:srgbClr val="000000"/>
                  </a:solidFill>
                  <a:latin typeface="Tahoma" pitchFamily="34" charset="0"/>
                  <a:ea typeface="MS PGothic" pitchFamily="34" charset="-128"/>
                </a:rPr>
                <a:t>: Observed value of day i within the cluster during time interval t</a:t>
              </a:r>
            </a:p>
            <a:p>
              <a:pPr marL="119063" lvl="1" indent="-119063" fontAlgn="base">
                <a:spcBef>
                  <a:spcPct val="0"/>
                </a:spcBef>
                <a:spcAft>
                  <a:spcPct val="0"/>
                </a:spcAft>
                <a:defRPr/>
              </a:pPr>
              <a:r>
                <a:rPr lang="en-US" sz="1600" dirty="0">
                  <a:solidFill>
                    <a:srgbClr val="000000"/>
                  </a:solidFill>
                  <a:latin typeface="Tahoma" pitchFamily="34" charset="0"/>
                  <a:ea typeface="MS PGothic" pitchFamily="34" charset="-128"/>
                </a:rPr>
                <a:t>: Simulation value, time interval t</a:t>
              </a:r>
            </a:p>
            <a:p>
              <a:pPr marL="119063" lvl="1" indent="-119063" fontAlgn="base">
                <a:spcBef>
                  <a:spcPct val="0"/>
                </a:spcBef>
                <a:spcAft>
                  <a:spcPct val="0"/>
                </a:spcAft>
                <a:defRPr/>
              </a:pPr>
              <a:r>
                <a:rPr lang="en-US" sz="1600" dirty="0">
                  <a:solidFill>
                    <a:srgbClr val="000000"/>
                  </a:solidFill>
                  <a:latin typeface="Tahoma" pitchFamily="34" charset="0"/>
                  <a:ea typeface="MS PGothic" pitchFamily="34" charset="-128"/>
                </a:rPr>
                <a:t>: Number of time intervals</a:t>
              </a:r>
            </a:p>
            <a:p>
              <a:pPr marL="119063" lvl="1" indent="-119063" fontAlgn="base">
                <a:spcBef>
                  <a:spcPct val="0"/>
                </a:spcBef>
                <a:spcAft>
                  <a:spcPct val="0"/>
                </a:spcAft>
                <a:defRPr/>
              </a:pPr>
              <a:r>
                <a:rPr lang="en-US" sz="1600" dirty="0">
                  <a:solidFill>
                    <a:srgbClr val="000000"/>
                  </a:solidFill>
                  <a:latin typeface="Tahoma" pitchFamily="34" charset="0"/>
                  <a:ea typeface="MS PGothic" pitchFamily="34" charset="-128"/>
                </a:rPr>
                <a:t>: Number of days within the cluster</a:t>
              </a:r>
            </a:p>
          </p:txBody>
        </p:sp>
        <p:graphicFrame>
          <p:nvGraphicFramePr>
            <p:cNvPr id="24" name="Object 23">
              <a:extLst>
                <a:ext uri="{FF2B5EF4-FFF2-40B4-BE49-F238E27FC236}">
                  <a16:creationId xmlns:a16="http://schemas.microsoft.com/office/drawing/2014/main" id="{DFB69417-64DC-4FF9-9037-F750B1DCA12E}"/>
                </a:ext>
              </a:extLst>
            </p:cNvPr>
            <p:cNvGraphicFramePr>
              <a:graphicFrameLocks noChangeAspect="1"/>
            </p:cNvGraphicFramePr>
            <p:nvPr/>
          </p:nvGraphicFramePr>
          <p:xfrm>
            <a:off x="4295779" y="5086339"/>
            <a:ext cx="311150" cy="290513"/>
          </p:xfrm>
          <a:graphic>
            <a:graphicData uri="http://schemas.openxmlformats.org/presentationml/2006/ole">
              <mc:AlternateContent xmlns:mc="http://schemas.openxmlformats.org/markup-compatibility/2006">
                <mc:Choice xmlns:v="urn:schemas-microsoft-com:vml" Requires="v">
                  <p:oleObj spid="_x0000_s5130" name="Equation" r:id="rId8" imgW="342720" imgH="228600" progId="Equation.3">
                    <p:embed/>
                  </p:oleObj>
                </mc:Choice>
                <mc:Fallback>
                  <p:oleObj name="Equation" r:id="rId8" imgW="342720" imgH="228600" progId="Equation.3">
                    <p:embed/>
                    <p:pic>
                      <p:nvPicPr>
                        <p:cNvPr id="24" name="Object 23">
                          <a:extLst>
                            <a:ext uri="{FF2B5EF4-FFF2-40B4-BE49-F238E27FC236}">
                              <a16:creationId xmlns:a16="http://schemas.microsoft.com/office/drawing/2014/main" id="{DFB69417-64DC-4FF9-9037-F750B1DCA12E}"/>
                            </a:ext>
                          </a:extLst>
                        </p:cNvPr>
                        <p:cNvPicPr>
                          <a:picLocks noChangeAspect="1" noChangeArrowheads="1"/>
                        </p:cNvPicPr>
                        <p:nvPr/>
                      </p:nvPicPr>
                      <p:blipFill>
                        <a:blip r:embed="rId9"/>
                        <a:srcRect/>
                        <a:stretch>
                          <a:fillRect/>
                        </a:stretch>
                      </p:blipFill>
                      <p:spPr bwMode="auto">
                        <a:xfrm>
                          <a:off x="4295779" y="5086339"/>
                          <a:ext cx="311150" cy="290513"/>
                        </a:xfrm>
                        <a:prstGeom prst="rect">
                          <a:avLst/>
                        </a:prstGeom>
                        <a:noFill/>
                        <a:ln>
                          <a:noFill/>
                        </a:ln>
                      </p:spPr>
                    </p:pic>
                  </p:oleObj>
                </mc:Fallback>
              </mc:AlternateContent>
            </a:graphicData>
          </a:graphic>
        </p:graphicFrame>
        <p:graphicFrame>
          <p:nvGraphicFramePr>
            <p:cNvPr id="25" name="Object 24">
              <a:extLst>
                <a:ext uri="{FF2B5EF4-FFF2-40B4-BE49-F238E27FC236}">
                  <a16:creationId xmlns:a16="http://schemas.microsoft.com/office/drawing/2014/main" id="{643165B1-19D0-43E8-96F7-2ADA82CC37BE}"/>
                </a:ext>
              </a:extLst>
            </p:cNvPr>
            <p:cNvGraphicFramePr>
              <a:graphicFrameLocks noChangeAspect="1"/>
            </p:cNvGraphicFramePr>
            <p:nvPr/>
          </p:nvGraphicFramePr>
          <p:xfrm>
            <a:off x="4387854" y="5797549"/>
            <a:ext cx="219075" cy="273050"/>
          </p:xfrm>
          <a:graphic>
            <a:graphicData uri="http://schemas.openxmlformats.org/presentationml/2006/ole">
              <mc:AlternateContent xmlns:mc="http://schemas.openxmlformats.org/markup-compatibility/2006">
                <mc:Choice xmlns:v="urn:schemas-microsoft-com:vml" Requires="v">
                  <p:oleObj spid="_x0000_s5131" name="Equation" r:id="rId10" imgW="241200" imgH="215640" progId="Equation.3">
                    <p:embed/>
                  </p:oleObj>
                </mc:Choice>
                <mc:Fallback>
                  <p:oleObj name="Equation" r:id="rId10" imgW="241200" imgH="215640" progId="Equation.3">
                    <p:embed/>
                    <p:pic>
                      <p:nvPicPr>
                        <p:cNvPr id="25" name="Object 24">
                          <a:extLst>
                            <a:ext uri="{FF2B5EF4-FFF2-40B4-BE49-F238E27FC236}">
                              <a16:creationId xmlns:a16="http://schemas.microsoft.com/office/drawing/2014/main" id="{643165B1-19D0-43E8-96F7-2ADA82CC37BE}"/>
                            </a:ext>
                          </a:extLst>
                        </p:cNvPr>
                        <p:cNvPicPr>
                          <a:picLocks noChangeAspect="1" noChangeArrowheads="1"/>
                        </p:cNvPicPr>
                        <p:nvPr/>
                      </p:nvPicPr>
                      <p:blipFill>
                        <a:blip r:embed="rId11"/>
                        <a:srcRect/>
                        <a:stretch>
                          <a:fillRect/>
                        </a:stretch>
                      </p:blipFill>
                      <p:spPr bwMode="auto">
                        <a:xfrm>
                          <a:off x="4387854" y="5797549"/>
                          <a:ext cx="219075" cy="273050"/>
                        </a:xfrm>
                        <a:prstGeom prst="rect">
                          <a:avLst/>
                        </a:prstGeom>
                        <a:noFill/>
                        <a:ln>
                          <a:noFill/>
                        </a:ln>
                      </p:spPr>
                    </p:pic>
                  </p:oleObj>
                </mc:Fallback>
              </mc:AlternateContent>
            </a:graphicData>
          </a:graphic>
        </p:graphicFrame>
        <p:graphicFrame>
          <p:nvGraphicFramePr>
            <p:cNvPr id="26" name="Object 25">
              <a:extLst>
                <a:ext uri="{FF2B5EF4-FFF2-40B4-BE49-F238E27FC236}">
                  <a16:creationId xmlns:a16="http://schemas.microsoft.com/office/drawing/2014/main" id="{0D33D37D-CB1F-4E29-A1A8-46536FEFD09F}"/>
                </a:ext>
              </a:extLst>
            </p:cNvPr>
            <p:cNvGraphicFramePr>
              <a:graphicFrameLocks noChangeAspect="1"/>
            </p:cNvGraphicFramePr>
            <p:nvPr/>
          </p:nvGraphicFramePr>
          <p:xfrm>
            <a:off x="4096010" y="6011330"/>
            <a:ext cx="510919" cy="288925"/>
          </p:xfrm>
          <a:graphic>
            <a:graphicData uri="http://schemas.openxmlformats.org/presentationml/2006/ole">
              <mc:AlternateContent xmlns:mc="http://schemas.openxmlformats.org/markup-compatibility/2006">
                <mc:Choice xmlns:v="urn:schemas-microsoft-com:vml" Requires="v">
                  <p:oleObj spid="_x0000_s5132" name="Equation" r:id="rId12" imgW="431640" imgH="228600" progId="Equation.3">
                    <p:embed/>
                  </p:oleObj>
                </mc:Choice>
                <mc:Fallback>
                  <p:oleObj name="Equation" r:id="rId12" imgW="431640" imgH="228600" progId="Equation.3">
                    <p:embed/>
                    <p:pic>
                      <p:nvPicPr>
                        <p:cNvPr id="26" name="Object 25">
                          <a:extLst>
                            <a:ext uri="{FF2B5EF4-FFF2-40B4-BE49-F238E27FC236}">
                              <a16:creationId xmlns:a16="http://schemas.microsoft.com/office/drawing/2014/main" id="{0D33D37D-CB1F-4E29-A1A8-46536FEFD09F}"/>
                            </a:ext>
                          </a:extLst>
                        </p:cNvPr>
                        <p:cNvPicPr>
                          <a:picLocks noChangeAspect="1" noChangeArrowheads="1"/>
                        </p:cNvPicPr>
                        <p:nvPr/>
                      </p:nvPicPr>
                      <p:blipFill>
                        <a:blip r:embed="rId13"/>
                        <a:srcRect/>
                        <a:stretch>
                          <a:fillRect/>
                        </a:stretch>
                      </p:blipFill>
                      <p:spPr bwMode="auto">
                        <a:xfrm>
                          <a:off x="4096010" y="6011330"/>
                          <a:ext cx="510919" cy="288925"/>
                        </a:xfrm>
                        <a:prstGeom prst="rect">
                          <a:avLst/>
                        </a:prstGeom>
                        <a:noFill/>
                        <a:ln>
                          <a:noFill/>
                        </a:ln>
                      </p:spPr>
                    </p:pic>
                  </p:oleObj>
                </mc:Fallback>
              </mc:AlternateContent>
            </a:graphicData>
          </a:graphic>
        </p:graphicFrame>
        <p:graphicFrame>
          <p:nvGraphicFramePr>
            <p:cNvPr id="27" name="Object 26">
              <a:extLst>
                <a:ext uri="{FF2B5EF4-FFF2-40B4-BE49-F238E27FC236}">
                  <a16:creationId xmlns:a16="http://schemas.microsoft.com/office/drawing/2014/main" id="{7D50AA2F-1E68-4CB0-869C-12C78DAA3ED6}"/>
                </a:ext>
              </a:extLst>
            </p:cNvPr>
            <p:cNvGraphicFramePr>
              <a:graphicFrameLocks noChangeAspect="1"/>
            </p:cNvGraphicFramePr>
            <p:nvPr/>
          </p:nvGraphicFramePr>
          <p:xfrm>
            <a:off x="4295779" y="5575077"/>
            <a:ext cx="311150" cy="274638"/>
          </p:xfrm>
          <a:graphic>
            <a:graphicData uri="http://schemas.openxmlformats.org/presentationml/2006/ole">
              <mc:AlternateContent xmlns:mc="http://schemas.openxmlformats.org/markup-compatibility/2006">
                <mc:Choice xmlns:v="urn:schemas-microsoft-com:vml" Requires="v">
                  <p:oleObj spid="_x0000_s5133" name="Equation" r:id="rId14" imgW="342720" imgH="215640" progId="Equation.3">
                    <p:embed/>
                  </p:oleObj>
                </mc:Choice>
                <mc:Fallback>
                  <p:oleObj name="Equation" r:id="rId14" imgW="342720" imgH="215640" progId="Equation.3">
                    <p:embed/>
                    <p:pic>
                      <p:nvPicPr>
                        <p:cNvPr id="27" name="Object 26">
                          <a:extLst>
                            <a:ext uri="{FF2B5EF4-FFF2-40B4-BE49-F238E27FC236}">
                              <a16:creationId xmlns:a16="http://schemas.microsoft.com/office/drawing/2014/main" id="{7D50AA2F-1E68-4CB0-869C-12C78DAA3ED6}"/>
                            </a:ext>
                          </a:extLst>
                        </p:cNvPr>
                        <p:cNvPicPr>
                          <a:picLocks noChangeAspect="1" noChangeArrowheads="1"/>
                        </p:cNvPicPr>
                        <p:nvPr/>
                      </p:nvPicPr>
                      <p:blipFill>
                        <a:blip r:embed="rId15"/>
                        <a:srcRect/>
                        <a:stretch>
                          <a:fillRect/>
                        </a:stretch>
                      </p:blipFill>
                      <p:spPr bwMode="auto">
                        <a:xfrm>
                          <a:off x="4295779" y="5575077"/>
                          <a:ext cx="311150" cy="274638"/>
                        </a:xfrm>
                        <a:prstGeom prst="rect">
                          <a:avLst/>
                        </a:prstGeom>
                        <a:noFill/>
                        <a:ln>
                          <a:noFill/>
                        </a:ln>
                      </p:spPr>
                    </p:pic>
                  </p:oleObj>
                </mc:Fallback>
              </mc:AlternateContent>
            </a:graphicData>
          </a:graphic>
        </p:graphicFrame>
      </p:grpSp>
      <p:sp>
        <p:nvSpPr>
          <p:cNvPr id="12" name="Slide Number Placeholder 2">
            <a:extLst>
              <a:ext uri="{FF2B5EF4-FFF2-40B4-BE49-F238E27FC236}">
                <a16:creationId xmlns:a16="http://schemas.microsoft.com/office/drawing/2014/main" id="{410E2BE9-2CD4-48DF-8DF3-F180360B9884}"/>
              </a:ext>
            </a:extLst>
          </p:cNvPr>
          <p:cNvSpPr txBox="1">
            <a:spLocks/>
          </p:cNvSpPr>
          <p:nvPr/>
        </p:nvSpPr>
        <p:spPr>
          <a:xfrm>
            <a:off x="7848600" y="63246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64C510D-D580-43A2-9ABD-5D3EEA2F3D97}" type="slidenum">
              <a:rPr lang="en-US" sz="1200">
                <a:solidFill>
                  <a:schemeClr val="bg1"/>
                </a:solidFill>
              </a:rPr>
              <a:pPr algn="r"/>
              <a:t>27</a:t>
            </a:fld>
            <a:endParaRPr lang="en-US" sz="1200" dirty="0">
              <a:solidFill>
                <a:schemeClr val="bg1"/>
              </a:solidFill>
            </a:endParaRPr>
          </a:p>
        </p:txBody>
      </p:sp>
    </p:spTree>
    <p:extLst>
      <p:ext uri="{BB962C8B-B14F-4D97-AF65-F5344CB8AC3E}">
        <p14:creationId xmlns:p14="http://schemas.microsoft.com/office/powerpoint/2010/main" val="4291264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81807-E839-4ABB-BB3E-09F32A83CA78}"/>
              </a:ext>
            </a:extLst>
          </p:cNvPr>
          <p:cNvSpPr>
            <a:spLocks noGrp="1"/>
          </p:cNvSpPr>
          <p:nvPr>
            <p:ph idx="1"/>
          </p:nvPr>
        </p:nvSpPr>
        <p:spPr>
          <a:xfrm>
            <a:off x="1448553" y="1676400"/>
            <a:ext cx="9698675" cy="4343400"/>
          </a:xfrm>
        </p:spPr>
        <p:txBody>
          <a:bodyPr>
            <a:noAutofit/>
          </a:bodyPr>
          <a:lstStyle/>
          <a:p>
            <a:pPr>
              <a:spcBef>
                <a:spcPts val="0"/>
              </a:spcBef>
            </a:pPr>
            <a:r>
              <a:rPr lang="en-US" sz="2000" b="1" dirty="0"/>
              <a:t>Objective</a:t>
            </a:r>
            <a:r>
              <a:rPr lang="en-US" sz="2000" dirty="0"/>
              <a:t> – To use microsimulation models in a well-designed experiment to support </a:t>
            </a:r>
            <a:r>
              <a:rPr lang="en-US" sz="2000" u="sng" dirty="0"/>
              <a:t>an analysis of alternative improvements </a:t>
            </a:r>
            <a:r>
              <a:rPr lang="en-US" sz="2000" dirty="0"/>
              <a:t>proposed for the modeled transportation system.</a:t>
            </a:r>
          </a:p>
          <a:p>
            <a:pPr>
              <a:spcBef>
                <a:spcPts val="0"/>
              </a:spcBef>
            </a:pPr>
            <a:endParaRPr lang="en-US" sz="2000" dirty="0"/>
          </a:p>
          <a:p>
            <a:pPr>
              <a:spcBef>
                <a:spcPts val="0"/>
              </a:spcBef>
            </a:pPr>
            <a:r>
              <a:rPr lang="en-US" sz="2000" b="1" dirty="0"/>
              <a:t>Key Points</a:t>
            </a:r>
          </a:p>
          <a:p>
            <a:pPr lvl="1">
              <a:spcBef>
                <a:spcPts val="0"/>
              </a:spcBef>
            </a:pPr>
            <a:r>
              <a:rPr lang="en-US" sz="2000" dirty="0"/>
              <a:t>Forecasting major shifts in future travel demand should be analyzed separately from the microsimulation.</a:t>
            </a:r>
          </a:p>
          <a:p>
            <a:pPr lvl="1">
              <a:spcBef>
                <a:spcPts val="0"/>
              </a:spcBef>
            </a:pPr>
            <a:r>
              <a:rPr lang="en-US" sz="2000" dirty="0"/>
              <a:t>Every alternatives analysis requires multiple runs with different random seeds.</a:t>
            </a:r>
          </a:p>
          <a:p>
            <a:pPr lvl="1">
              <a:spcBef>
                <a:spcPts val="0"/>
              </a:spcBef>
            </a:pPr>
            <a:r>
              <a:rPr lang="en-US" sz="2000" dirty="0"/>
              <a:t>Randomness in simulation outputs are related to variations in driver behavior models.</a:t>
            </a:r>
          </a:p>
          <a:p>
            <a:pPr lvl="1">
              <a:spcBef>
                <a:spcPts val="0"/>
              </a:spcBef>
            </a:pPr>
            <a:r>
              <a:rPr lang="en-US" sz="2000" dirty="0"/>
              <a:t>Variation in results from different random seeds are not indicative of first-order system variation, which are due to travel conditions.</a:t>
            </a:r>
          </a:p>
          <a:p>
            <a:pPr lvl="1">
              <a:spcBef>
                <a:spcPts val="0"/>
              </a:spcBef>
            </a:pPr>
            <a:r>
              <a:rPr lang="en-US" sz="2000" dirty="0"/>
              <a:t>Ensure models are stable and do not create unrealistic gridlock conditions.</a:t>
            </a:r>
          </a:p>
        </p:txBody>
      </p:sp>
      <p:sp>
        <p:nvSpPr>
          <p:cNvPr id="3" name="Slide Number Placeholder 2">
            <a:extLst>
              <a:ext uri="{FF2B5EF4-FFF2-40B4-BE49-F238E27FC236}">
                <a16:creationId xmlns:a16="http://schemas.microsoft.com/office/drawing/2014/main" id="{A5E86C9A-C156-4CFC-A98D-BCD49C983951}"/>
              </a:ext>
            </a:extLst>
          </p:cNvPr>
          <p:cNvSpPr>
            <a:spLocks noGrp="1"/>
          </p:cNvSpPr>
          <p:nvPr>
            <p:ph type="sldNum" sz="quarter" idx="12"/>
          </p:nvPr>
        </p:nvSpPr>
        <p:spPr/>
        <p:txBody>
          <a:bodyPr/>
          <a:lstStyle/>
          <a:p>
            <a:fld id="{964C510D-D580-43A2-9ABD-5D3EEA2F3D97}" type="slidenum">
              <a:rPr lang="en-US" smtClean="0"/>
              <a:t>28</a:t>
            </a:fld>
            <a:endParaRPr lang="en-US"/>
          </a:p>
        </p:txBody>
      </p:sp>
      <p:sp>
        <p:nvSpPr>
          <p:cNvPr id="4" name="Title 3">
            <a:extLst>
              <a:ext uri="{FF2B5EF4-FFF2-40B4-BE49-F238E27FC236}">
                <a16:creationId xmlns:a16="http://schemas.microsoft.com/office/drawing/2014/main" id="{5BA7F090-84A2-41C2-9E0E-1DF20A2C4144}"/>
              </a:ext>
            </a:extLst>
          </p:cNvPr>
          <p:cNvSpPr>
            <a:spLocks noGrp="1"/>
          </p:cNvSpPr>
          <p:nvPr>
            <p:ph type="title"/>
          </p:nvPr>
        </p:nvSpPr>
        <p:spPr/>
        <p:txBody>
          <a:bodyPr/>
          <a:lstStyle/>
          <a:p>
            <a:r>
              <a:rPr lang="en-US" dirty="0"/>
              <a:t>chapter 6: Alternative Analysis </a:t>
            </a:r>
          </a:p>
        </p:txBody>
      </p:sp>
      <p:sp>
        <p:nvSpPr>
          <p:cNvPr id="5" name="Explosion: 8 Points 4">
            <a:extLst>
              <a:ext uri="{FF2B5EF4-FFF2-40B4-BE49-F238E27FC236}">
                <a16:creationId xmlns:a16="http://schemas.microsoft.com/office/drawing/2014/main" id="{5C3F25FB-55EF-44E2-9F76-45E9417AD8D0}"/>
              </a:ext>
            </a:extLst>
          </p:cNvPr>
          <p:cNvSpPr/>
          <p:nvPr/>
        </p:nvSpPr>
        <p:spPr>
          <a:xfrm>
            <a:off x="1524000" y="952499"/>
            <a:ext cx="762000" cy="838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TextBox 5">
            <a:extLst>
              <a:ext uri="{FF2B5EF4-FFF2-40B4-BE49-F238E27FC236}">
                <a16:creationId xmlns:a16="http://schemas.microsoft.com/office/drawing/2014/main" id="{DA30CD00-4B49-41C6-8E79-C3028C2191B0}"/>
              </a:ext>
            </a:extLst>
          </p:cNvPr>
          <p:cNvSpPr txBox="1"/>
          <p:nvPr/>
        </p:nvSpPr>
        <p:spPr>
          <a:xfrm>
            <a:off x="2209801" y="1256188"/>
            <a:ext cx="3121945" cy="369332"/>
          </a:xfrm>
          <a:prstGeom prst="rect">
            <a:avLst/>
          </a:prstGeom>
          <a:noFill/>
        </p:spPr>
        <p:txBody>
          <a:bodyPr wrap="none" rtlCol="0">
            <a:spAutoFit/>
          </a:bodyPr>
          <a:lstStyle/>
          <a:p>
            <a:r>
              <a:rPr lang="en-US" b="1" dirty="0">
                <a:solidFill>
                  <a:schemeClr val="bg1"/>
                </a:solidFill>
              </a:rPr>
              <a:t>Major Changes in 2019 Update</a:t>
            </a:r>
          </a:p>
        </p:txBody>
      </p:sp>
    </p:spTree>
    <p:extLst>
      <p:ext uri="{BB962C8B-B14F-4D97-AF65-F5344CB8AC3E}">
        <p14:creationId xmlns:p14="http://schemas.microsoft.com/office/powerpoint/2010/main" val="2629508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0" y="1676400"/>
            <a:ext cx="7620000" cy="4495800"/>
          </a:xfrm>
        </p:spPr>
        <p:txBody>
          <a:bodyPr>
            <a:noAutofit/>
          </a:bodyPr>
          <a:lstStyle/>
          <a:p>
            <a:r>
              <a:rPr lang="en-US" dirty="0"/>
              <a:t>Collaborate with the rest of the project team (designers, engineers, operations staff) to represent alternatives</a:t>
            </a:r>
          </a:p>
          <a:p>
            <a:pPr lvl="1"/>
            <a:r>
              <a:rPr lang="en-US" dirty="0"/>
              <a:t>Ask clarifying questions about what needs to be evaluated</a:t>
            </a:r>
          </a:p>
          <a:p>
            <a:pPr lvl="1"/>
            <a:r>
              <a:rPr lang="en-US" dirty="0"/>
              <a:t>Start the process early on in the project, and continue to engage with the design/operations teams</a:t>
            </a:r>
          </a:p>
          <a:p>
            <a:endParaRPr lang="en-US" dirty="0"/>
          </a:p>
          <a:p>
            <a:r>
              <a:rPr lang="en-US" dirty="0"/>
              <a:t>Specifically identify elements that need to be changed in the model to represent the alternatives</a:t>
            </a:r>
          </a:p>
          <a:p>
            <a:pPr lvl="1"/>
            <a:r>
              <a:rPr lang="en-US" dirty="0"/>
              <a:t>Highly dependent on the selected tool</a:t>
            </a:r>
          </a:p>
        </p:txBody>
      </p:sp>
      <p:sp>
        <p:nvSpPr>
          <p:cNvPr id="3" name="Slide Number Placeholder 2"/>
          <p:cNvSpPr>
            <a:spLocks noGrp="1"/>
          </p:cNvSpPr>
          <p:nvPr>
            <p:ph type="sldNum" sz="quarter" idx="12"/>
          </p:nvPr>
        </p:nvSpPr>
        <p:spPr/>
        <p:txBody>
          <a:bodyPr/>
          <a:lstStyle/>
          <a:p>
            <a:fld id="{964C510D-D580-43A2-9ABD-5D3EEA2F3D97}" type="slidenum">
              <a:rPr lang="en-US" smtClean="0"/>
              <a:pPr/>
              <a:t>29</a:t>
            </a:fld>
            <a:endParaRPr lang="en-US"/>
          </a:p>
        </p:txBody>
      </p:sp>
      <p:sp>
        <p:nvSpPr>
          <p:cNvPr id="2" name="Title 1"/>
          <p:cNvSpPr>
            <a:spLocks noGrp="1"/>
          </p:cNvSpPr>
          <p:nvPr>
            <p:ph type="title"/>
          </p:nvPr>
        </p:nvSpPr>
        <p:spPr/>
        <p:txBody>
          <a:bodyPr>
            <a:noAutofit/>
          </a:bodyPr>
          <a:lstStyle/>
          <a:p>
            <a:r>
              <a:rPr lang="en-US" dirty="0"/>
              <a:t>Step 1: Represent COMPETING Alternatives</a:t>
            </a:r>
          </a:p>
        </p:txBody>
      </p:sp>
    </p:spTree>
    <p:extLst>
      <p:ext uri="{BB962C8B-B14F-4D97-AF65-F5344CB8AC3E}">
        <p14:creationId xmlns:p14="http://schemas.microsoft.com/office/powerpoint/2010/main" val="189437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5C66AA-0240-4345-A7EB-A7B3FF4CC477}"/>
              </a:ext>
            </a:extLst>
          </p:cNvPr>
          <p:cNvSpPr>
            <a:spLocks noGrp="1"/>
          </p:cNvSpPr>
          <p:nvPr>
            <p:ph idx="1"/>
          </p:nvPr>
        </p:nvSpPr>
        <p:spPr>
          <a:xfrm>
            <a:off x="1004935" y="1600200"/>
            <a:ext cx="10511073" cy="4800600"/>
          </a:xfrm>
        </p:spPr>
        <p:txBody>
          <a:bodyPr>
            <a:noAutofit/>
          </a:bodyPr>
          <a:lstStyle/>
          <a:p>
            <a:pPr>
              <a:spcBef>
                <a:spcPts val="200"/>
              </a:spcBef>
              <a:defRPr/>
            </a:pPr>
            <a:r>
              <a:rPr lang="en-US" sz="1900" dirty="0">
                <a:latin typeface="Calibri" pitchFamily="34" charset="0"/>
                <a:ea typeface="ＭＳ Ｐゴシック" pitchFamily="34" charset="-128"/>
                <a:cs typeface="Calibri" pitchFamily="34" charset="0"/>
              </a:rPr>
              <a:t>Pre-2004, data was scarce, and traffic analysts had to rely on averages.</a:t>
            </a:r>
          </a:p>
          <a:p>
            <a:pPr lvl="1">
              <a:spcBef>
                <a:spcPts val="200"/>
              </a:spcBef>
              <a:defRPr/>
            </a:pPr>
            <a:r>
              <a:rPr lang="en-US" sz="1900" dirty="0">
                <a:latin typeface="Calibri" pitchFamily="34" charset="0"/>
                <a:ea typeface="ＭＳ Ｐゴシック" pitchFamily="34" charset="-128"/>
                <a:cs typeface="Calibri" pitchFamily="34" charset="0"/>
              </a:rPr>
              <a:t>Investment planning was historically based on averages biased towards certain investments (focus in on capital improvements i.e., asphalt and concrete) not managing system reliability.</a:t>
            </a:r>
          </a:p>
          <a:p>
            <a:pPr>
              <a:spcBef>
                <a:spcPts val="200"/>
              </a:spcBef>
              <a:defRPr/>
            </a:pPr>
            <a:r>
              <a:rPr lang="en-US" sz="1900" dirty="0">
                <a:latin typeface="Calibri" pitchFamily="34" charset="0"/>
                <a:ea typeface="ＭＳ Ｐゴシック" pitchFamily="34" charset="-128"/>
                <a:cs typeface="Calibri" pitchFamily="34" charset="0"/>
              </a:rPr>
              <a:t>Now data is more plentiful.</a:t>
            </a:r>
          </a:p>
          <a:p>
            <a:pPr lvl="1">
              <a:spcBef>
                <a:spcPts val="200"/>
              </a:spcBef>
              <a:defRPr/>
            </a:pPr>
            <a:r>
              <a:rPr lang="en-US" sz="1900" dirty="0">
                <a:latin typeface="Calibri" pitchFamily="34" charset="0"/>
                <a:ea typeface="ＭＳ Ｐゴシック" pitchFamily="34" charset="-128"/>
                <a:cs typeface="Calibri" pitchFamily="34" charset="0"/>
              </a:rPr>
              <a:t>Travel time data, volume data, weather data, incident data</a:t>
            </a:r>
          </a:p>
          <a:p>
            <a:pPr>
              <a:spcBef>
                <a:spcPts val="200"/>
              </a:spcBef>
              <a:defRPr/>
            </a:pPr>
            <a:r>
              <a:rPr lang="en-US" sz="1900" dirty="0">
                <a:latin typeface="Calibri" pitchFamily="34" charset="0"/>
                <a:ea typeface="ＭＳ Ｐゴシック" pitchFamily="34" charset="-128"/>
                <a:cs typeface="Calibri" pitchFamily="34" charset="0"/>
              </a:rPr>
              <a:t>BUT general nationwide analytical practice is still reliant on averages.</a:t>
            </a:r>
          </a:p>
          <a:p>
            <a:pPr lvl="1">
              <a:spcBef>
                <a:spcPts val="200"/>
              </a:spcBef>
              <a:defRPr/>
            </a:pPr>
            <a:r>
              <a:rPr lang="en-US" sz="1900" dirty="0">
                <a:latin typeface="Calibri" pitchFamily="34" charset="0"/>
                <a:ea typeface="ＭＳ Ｐゴシック" pitchFamily="34" charset="-128"/>
                <a:cs typeface="Calibri" pitchFamily="34" charset="0"/>
              </a:rPr>
              <a:t>Even those who have lots of data, groom it and boil it down</a:t>
            </a:r>
          </a:p>
          <a:p>
            <a:pPr lvl="1">
              <a:spcBef>
                <a:spcPts val="200"/>
              </a:spcBef>
              <a:defRPr/>
            </a:pPr>
            <a:r>
              <a:rPr lang="en-US" sz="1900" dirty="0">
                <a:latin typeface="Calibri" pitchFamily="34" charset="0"/>
                <a:ea typeface="ＭＳ Ｐゴシック" pitchFamily="34" charset="-128"/>
                <a:cs typeface="Calibri" pitchFamily="34" charset="0"/>
              </a:rPr>
              <a:t>OR, fall into the trap of calibrating to “everything”</a:t>
            </a:r>
          </a:p>
          <a:p>
            <a:pPr>
              <a:spcBef>
                <a:spcPts val="200"/>
              </a:spcBef>
              <a:defRPr/>
            </a:pPr>
            <a:r>
              <a:rPr lang="en-US" sz="1900" dirty="0">
                <a:latin typeface="Calibri" pitchFamily="34" charset="0"/>
                <a:ea typeface="ＭＳ Ｐゴシック" pitchFamily="34" charset="-128"/>
                <a:cs typeface="Calibri" pitchFamily="34" charset="0"/>
              </a:rPr>
              <a:t>We propose a data-driven, statistical method that</a:t>
            </a:r>
          </a:p>
          <a:p>
            <a:pPr lvl="1">
              <a:spcBef>
                <a:spcPts val="200"/>
              </a:spcBef>
              <a:defRPr/>
            </a:pPr>
            <a:r>
              <a:rPr lang="en-US" sz="1900" dirty="0">
                <a:latin typeface="Calibri" pitchFamily="34" charset="0"/>
                <a:ea typeface="ＭＳ Ｐゴシック" pitchFamily="34" charset="-128"/>
                <a:cs typeface="Calibri" pitchFamily="34" charset="0"/>
              </a:rPr>
              <a:t>Leverages new integrated data sources</a:t>
            </a:r>
          </a:p>
          <a:p>
            <a:pPr lvl="1">
              <a:spcBef>
                <a:spcPts val="200"/>
              </a:spcBef>
              <a:defRPr/>
            </a:pPr>
            <a:r>
              <a:rPr lang="en-US" sz="1900" dirty="0">
                <a:latin typeface="Calibri" pitchFamily="34" charset="0"/>
                <a:ea typeface="ＭＳ Ｐゴシック" pitchFamily="34" charset="-128"/>
                <a:cs typeface="Calibri" pitchFamily="34" charset="0"/>
              </a:rPr>
              <a:t>Enables systematic analytics in </a:t>
            </a:r>
            <a:r>
              <a:rPr lang="en-US" sz="1900" u="sng" dirty="0">
                <a:latin typeface="Calibri" pitchFamily="34" charset="0"/>
                <a:ea typeface="ＭＳ Ｐゴシック" pitchFamily="34" charset="-128"/>
                <a:cs typeface="Calibri" pitchFamily="34" charset="0"/>
              </a:rPr>
              <a:t>Reliability Space</a:t>
            </a:r>
            <a:r>
              <a:rPr lang="en-US" sz="1900" dirty="0">
                <a:latin typeface="Calibri" pitchFamily="34" charset="0"/>
                <a:ea typeface="ＭＳ Ｐゴシック" pitchFamily="34" charset="-128"/>
                <a:cs typeface="Calibri" pitchFamily="34" charset="0"/>
              </a:rPr>
              <a:t> through</a:t>
            </a:r>
          </a:p>
          <a:p>
            <a:pPr lvl="2">
              <a:spcBef>
                <a:spcPts val="200"/>
              </a:spcBef>
              <a:defRPr/>
            </a:pPr>
            <a:r>
              <a:rPr lang="en-US" sz="1900" dirty="0">
                <a:latin typeface="Calibri" pitchFamily="34" charset="0"/>
                <a:ea typeface="ＭＳ Ｐゴシック" pitchFamily="34" charset="-128"/>
                <a:cs typeface="Calibri" pitchFamily="34" charset="0"/>
              </a:rPr>
              <a:t>Data-driven cluster analysis that identifies distinct travel conditions</a:t>
            </a:r>
          </a:p>
          <a:p>
            <a:pPr lvl="2">
              <a:spcBef>
                <a:spcPts val="200"/>
              </a:spcBef>
              <a:defRPr/>
            </a:pPr>
            <a:r>
              <a:rPr lang="en-US" sz="1900" dirty="0">
                <a:latin typeface="Calibri" pitchFamily="34" charset="0"/>
                <a:ea typeface="ＭＳ Ｐゴシック" pitchFamily="34" charset="-128"/>
                <a:cs typeface="Calibri" pitchFamily="34" charset="0"/>
              </a:rPr>
              <a:t>Measure-focused calibration of system dynamics</a:t>
            </a:r>
          </a:p>
          <a:p>
            <a:pPr lvl="2">
              <a:spcBef>
                <a:spcPts val="200"/>
              </a:spcBef>
              <a:defRPr/>
            </a:pPr>
            <a:r>
              <a:rPr lang="en-US" sz="1900" dirty="0">
                <a:latin typeface="Calibri" pitchFamily="34" charset="0"/>
                <a:ea typeface="ＭＳ Ｐゴシック" pitchFamily="34" charset="-128"/>
                <a:cs typeface="Calibri" pitchFamily="34" charset="0"/>
              </a:rPr>
              <a:t>Statistical hypothesis testing for alternatives under varying travel conditions </a:t>
            </a:r>
          </a:p>
          <a:p>
            <a:pPr>
              <a:spcBef>
                <a:spcPts val="200"/>
              </a:spcBef>
            </a:pPr>
            <a:endParaRPr lang="en-US" sz="1900" dirty="0"/>
          </a:p>
        </p:txBody>
      </p:sp>
      <p:sp>
        <p:nvSpPr>
          <p:cNvPr id="3" name="Slide Number Placeholder 2">
            <a:extLst>
              <a:ext uri="{FF2B5EF4-FFF2-40B4-BE49-F238E27FC236}">
                <a16:creationId xmlns:a16="http://schemas.microsoft.com/office/drawing/2014/main" id="{E7FEE5BA-D198-4E6F-834E-458BBDE911E3}"/>
              </a:ext>
            </a:extLst>
          </p:cNvPr>
          <p:cNvSpPr>
            <a:spLocks noGrp="1"/>
          </p:cNvSpPr>
          <p:nvPr>
            <p:ph type="sldNum" sz="quarter" idx="12"/>
          </p:nvPr>
        </p:nvSpPr>
        <p:spPr/>
        <p:txBody>
          <a:bodyPr/>
          <a:lstStyle/>
          <a:p>
            <a:pPr>
              <a:defRPr/>
            </a:pPr>
            <a:fld id="{964C510D-D580-43A2-9ABD-5D3EEA2F3D97}" type="slidenum">
              <a:rPr lang="en-US">
                <a:solidFill>
                  <a:prstClr val="white"/>
                </a:solidFill>
                <a:latin typeface="Calibri"/>
              </a:rPr>
              <a:pPr>
                <a:defRPr/>
              </a:pPr>
              <a:t>3</a:t>
            </a:fld>
            <a:endParaRPr lang="en-US">
              <a:solidFill>
                <a:prstClr val="white"/>
              </a:solidFill>
              <a:latin typeface="Calibri"/>
            </a:endParaRPr>
          </a:p>
        </p:txBody>
      </p:sp>
      <p:sp>
        <p:nvSpPr>
          <p:cNvPr id="4" name="Title 3">
            <a:extLst>
              <a:ext uri="{FF2B5EF4-FFF2-40B4-BE49-F238E27FC236}">
                <a16:creationId xmlns:a16="http://schemas.microsoft.com/office/drawing/2014/main" id="{07A97C3E-CD40-4FBD-ACF9-2EBE66C96C33}"/>
              </a:ext>
            </a:extLst>
          </p:cNvPr>
          <p:cNvSpPr>
            <a:spLocks noGrp="1"/>
          </p:cNvSpPr>
          <p:nvPr>
            <p:ph type="title"/>
          </p:nvPr>
        </p:nvSpPr>
        <p:spPr/>
        <p:txBody>
          <a:bodyPr>
            <a:noAutofit/>
          </a:bodyPr>
          <a:lstStyle/>
          <a:p>
            <a:r>
              <a:rPr lang="en-US" dirty="0"/>
              <a:t>Motivation for Updated Guidance</a:t>
            </a:r>
          </a:p>
        </p:txBody>
      </p:sp>
    </p:spTree>
    <p:extLst>
      <p:ext uri="{BB962C8B-B14F-4D97-AF65-F5344CB8AC3E}">
        <p14:creationId xmlns:p14="http://schemas.microsoft.com/office/powerpoint/2010/main" val="3815388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0" y="1676400"/>
            <a:ext cx="7597044" cy="4648200"/>
          </a:xfrm>
        </p:spPr>
        <p:txBody>
          <a:bodyPr>
            <a:noAutofit/>
          </a:bodyPr>
          <a:lstStyle/>
          <a:p>
            <a:pPr>
              <a:spcBef>
                <a:spcPts val="600"/>
              </a:spcBef>
            </a:pPr>
            <a:r>
              <a:rPr lang="en-US" dirty="0"/>
              <a:t>Microsimulation models rely on random numbers to provide non-uniform tactical driver behavior:</a:t>
            </a:r>
          </a:p>
          <a:p>
            <a:pPr lvl="1">
              <a:spcBef>
                <a:spcPts val="600"/>
              </a:spcBef>
            </a:pPr>
            <a:r>
              <a:rPr lang="en-US" dirty="0"/>
              <a:t>Type and sequencing of vehicles generated at origins</a:t>
            </a:r>
          </a:p>
          <a:p>
            <a:pPr lvl="1">
              <a:spcBef>
                <a:spcPts val="600"/>
              </a:spcBef>
            </a:pPr>
            <a:r>
              <a:rPr lang="en-US" dirty="0"/>
              <a:t>Tactical decisions about route and gap acceptance</a:t>
            </a:r>
          </a:p>
          <a:p>
            <a:pPr lvl="1">
              <a:spcBef>
                <a:spcPts val="600"/>
              </a:spcBef>
            </a:pPr>
            <a:r>
              <a:rPr lang="en-US" dirty="0"/>
              <a:t>Aggressiveness in lane changing and gap acceptance behaviors</a:t>
            </a:r>
          </a:p>
          <a:p>
            <a:pPr>
              <a:spcBef>
                <a:spcPts val="600"/>
              </a:spcBef>
            </a:pPr>
            <a:endParaRPr lang="en-US" dirty="0"/>
          </a:p>
          <a:p>
            <a:pPr>
              <a:spcBef>
                <a:spcPts val="600"/>
              </a:spcBef>
            </a:pPr>
            <a:r>
              <a:rPr lang="en-US" dirty="0"/>
              <a:t>How do we account for the impacts of the randomness? </a:t>
            </a:r>
          </a:p>
          <a:p>
            <a:pPr lvl="1">
              <a:spcBef>
                <a:spcPts val="600"/>
              </a:spcBef>
            </a:pPr>
            <a:r>
              <a:rPr lang="en-US" dirty="0"/>
              <a:t>Run the model associated with </a:t>
            </a:r>
            <a:r>
              <a:rPr lang="en-US" b="1" dirty="0"/>
              <a:t>each alternative and travel condition</a:t>
            </a:r>
            <a:r>
              <a:rPr lang="en-US" dirty="0"/>
              <a:t> multiple times using different random seeds</a:t>
            </a:r>
          </a:p>
        </p:txBody>
      </p:sp>
      <p:sp>
        <p:nvSpPr>
          <p:cNvPr id="3" name="Slide Number Placeholder 2"/>
          <p:cNvSpPr>
            <a:spLocks noGrp="1"/>
          </p:cNvSpPr>
          <p:nvPr>
            <p:ph type="sldNum" sz="quarter" idx="12"/>
          </p:nvPr>
        </p:nvSpPr>
        <p:spPr/>
        <p:txBody>
          <a:bodyPr/>
          <a:lstStyle/>
          <a:p>
            <a:fld id="{964C510D-D580-43A2-9ABD-5D3EEA2F3D97}" type="slidenum">
              <a:rPr lang="en-US" smtClean="0"/>
              <a:pPr/>
              <a:t>30</a:t>
            </a:fld>
            <a:endParaRPr lang="en-US"/>
          </a:p>
        </p:txBody>
      </p:sp>
      <p:sp>
        <p:nvSpPr>
          <p:cNvPr id="2" name="Title 1"/>
          <p:cNvSpPr>
            <a:spLocks noGrp="1"/>
          </p:cNvSpPr>
          <p:nvPr>
            <p:ph type="title"/>
          </p:nvPr>
        </p:nvSpPr>
        <p:spPr/>
        <p:txBody>
          <a:bodyPr>
            <a:noAutofit/>
          </a:bodyPr>
          <a:lstStyle/>
          <a:p>
            <a:r>
              <a:rPr lang="en-US" dirty="0"/>
              <a:t>Step 2: run the simulation models</a:t>
            </a:r>
          </a:p>
        </p:txBody>
      </p:sp>
    </p:spTree>
    <p:extLst>
      <p:ext uri="{BB962C8B-B14F-4D97-AF65-F5344CB8AC3E}">
        <p14:creationId xmlns:p14="http://schemas.microsoft.com/office/powerpoint/2010/main" val="4245520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2286000" y="1676400"/>
                <a:ext cx="7772400" cy="4648200"/>
              </a:xfrm>
            </p:spPr>
            <p:txBody>
              <a:bodyPr>
                <a:noAutofit/>
              </a:bodyPr>
              <a:lstStyle/>
              <a:p>
                <a:pPr>
                  <a:spcBef>
                    <a:spcPts val="0"/>
                  </a:spcBef>
                </a:pPr>
                <a:r>
                  <a:rPr lang="en-US" sz="2200" dirty="0"/>
                  <a:t>How many model runs are needed?</a:t>
                </a:r>
              </a:p>
              <a:p>
                <a:pPr lvl="1">
                  <a:spcBef>
                    <a:spcPts val="0"/>
                  </a:spcBef>
                </a:pPr>
                <a:r>
                  <a:rPr lang="en-US" sz="2200" dirty="0"/>
                  <a:t>The number of replications should be large enough so that we have enough confidence that the random variation in the simulation has been accounted for, and is bounded by the random variation in the observed data.</a:t>
                </a:r>
              </a:p>
              <a:p>
                <a:pPr marL="457200" lvl="1" indent="0">
                  <a:spcBef>
                    <a:spcPts val="600"/>
                  </a:spcBef>
                  <a:buNone/>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𝑁</m:t>
                          </m:r>
                        </m:e>
                        <m:sub>
                          <m:r>
                            <a:rPr lang="en-US" sz="2200" i="1">
                              <a:latin typeface="Cambria Math" panose="02040503050406030204" pitchFamily="18" charset="0"/>
                            </a:rPr>
                            <m:t>𝑚𝑖𝑛</m:t>
                          </m:r>
                        </m:sub>
                      </m:sSub>
                      <m:r>
                        <a:rPr lang="en-US" sz="2200" i="1">
                          <a:latin typeface="Cambria Math" panose="02040503050406030204" pitchFamily="18" charset="0"/>
                        </a:rPr>
                        <m:t>=</m:t>
                      </m:r>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𝑛</m:t>
                                      </m:r>
                                      <m:r>
                                        <a:rPr lang="en-US" sz="2200" i="1">
                                          <a:latin typeface="Cambria Math" panose="02040503050406030204" pitchFamily="18" charset="0"/>
                                        </a:rPr>
                                        <m:t>−1, 95%</m:t>
                                      </m:r>
                                    </m:sub>
                                  </m:sSub>
                                  <m:r>
                                    <a:rPr lang="en-US" sz="2200" i="1">
                                      <a:latin typeface="Cambria Math" panose="02040503050406030204" pitchFamily="18" charset="0"/>
                                    </a:rPr>
                                    <m:t>𝑠</m:t>
                                  </m:r>
                                </m:num>
                                <m:den>
                                  <m:r>
                                    <a:rPr lang="en-US" sz="2200" i="1">
                                      <a:latin typeface="Cambria Math" panose="02040503050406030204" pitchFamily="18" charset="0"/>
                                    </a:rPr>
                                    <m:t>𝑒</m:t>
                                  </m:r>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den>
                              </m:f>
                            </m:e>
                          </m:d>
                        </m:e>
                        <m:sup>
                          <m:r>
                            <a:rPr lang="en-US" sz="2200" i="1">
                              <a:latin typeface="Cambria Math" panose="02040503050406030204" pitchFamily="18" charset="0"/>
                            </a:rPr>
                            <m:t>2</m:t>
                          </m:r>
                        </m:sup>
                      </m:sSup>
                    </m:oMath>
                  </m:oMathPara>
                </a14:m>
                <a:endParaRPr lang="en-US" sz="2200" dirty="0"/>
              </a:p>
              <a:p>
                <a:pPr marL="1828800" indent="-1366838">
                  <a:spcBef>
                    <a:spcPts val="600"/>
                  </a:spcBef>
                  <a:buNone/>
                  <a:tabLst>
                    <a:tab pos="1603375" algn="l"/>
                  </a:tabLst>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𝑚𝑖𝑛</m:t>
                        </m:r>
                      </m:sub>
                    </m:sSub>
                  </m:oMath>
                </a14:m>
                <a:r>
                  <a:rPr lang="en-US" sz="2000" dirty="0"/>
                  <a:t>	:	Required number of model runs</a:t>
                </a:r>
              </a:p>
              <a:p>
                <a:pPr marL="1828800" lvl="2" indent="-1366838">
                  <a:spcBef>
                    <a:spcPts val="0"/>
                  </a:spcBef>
                  <a:buNone/>
                  <a:tabLst>
                    <a:tab pos="1603375" algn="l"/>
                  </a:tabLst>
                </a:pPr>
                <a:r>
                  <a:rPr lang="en-US" sz="2000" i="1" dirty="0"/>
                  <a:t>n</a:t>
                </a:r>
                <a:r>
                  <a:rPr lang="en-US" sz="2000" dirty="0"/>
                  <a:t>	:	Number of preliminary model runs (e.g., 4)</a:t>
                </a:r>
              </a:p>
              <a:p>
                <a:pPr marL="1828800" lvl="2" indent="-1366838">
                  <a:spcBef>
                    <a:spcPts val="0"/>
                  </a:spcBef>
                  <a:buNone/>
                  <a:tabLst>
                    <a:tab pos="1603375" algn="l"/>
                  </a:tabLst>
                </a:pP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𝑠</m:t>
                    </m:r>
                  </m:oMath>
                </a14:m>
                <a:r>
                  <a:rPr lang="en-US" sz="2000" dirty="0"/>
                  <a:t>	:	Mean and standard deviation of the preliminary runs</a:t>
                </a:r>
              </a:p>
              <a:p>
                <a:pPr marL="1828800" lvl="2" indent="-1366838">
                  <a:spcBef>
                    <a:spcPts val="0"/>
                  </a:spcBef>
                  <a:buNone/>
                  <a:tabLst>
                    <a:tab pos="1603375" algn="l"/>
                  </a:tabLst>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𝑛</m:t>
                        </m:r>
                        <m:r>
                          <a:rPr lang="en-US" sz="2000" i="1">
                            <a:latin typeface="Cambria Math" panose="02040503050406030204" pitchFamily="18" charset="0"/>
                          </a:rPr>
                          <m:t>−1, 95%</m:t>
                        </m:r>
                      </m:sub>
                    </m:sSub>
                  </m:oMath>
                </a14:m>
                <a:r>
                  <a:rPr lang="en-US" sz="2000" dirty="0"/>
                  <a:t>	:	</a:t>
                </a:r>
                <a:r>
                  <a:rPr lang="en-US" sz="2000" i="1" dirty="0"/>
                  <a:t>t </a:t>
                </a:r>
                <a:r>
                  <a:rPr lang="en-US" sz="2000" dirty="0"/>
                  <a:t>statistic for </a:t>
                </a:r>
                <a:r>
                  <a:rPr lang="en-US" sz="2000" i="1" dirty="0"/>
                  <a:t>n-1</a:t>
                </a:r>
                <a:r>
                  <a:rPr lang="en-US" sz="2000" dirty="0"/>
                  <a:t> degrees of freedom and 95% confidence level</a:t>
                </a:r>
              </a:p>
              <a:p>
                <a:pPr marL="1828800" lvl="2" indent="-1366838">
                  <a:spcBef>
                    <a:spcPts val="0"/>
                  </a:spcBef>
                  <a:buNone/>
                  <a:tabLst>
                    <a:tab pos="1603375" algn="l"/>
                  </a:tabLst>
                </a:pPr>
                <a:r>
                  <a:rPr lang="en-US" sz="2000" i="1" dirty="0"/>
                  <a:t>e</a:t>
                </a:r>
                <a:r>
                  <a:rPr lang="en-US" sz="2000" dirty="0"/>
                  <a:t>	:	Tolerance error</a:t>
                </a:r>
              </a:p>
              <a:p>
                <a:pPr marL="1828800" lvl="2" indent="-1366838">
                  <a:spcBef>
                    <a:spcPts val="0"/>
                  </a:spcBef>
                  <a:buNone/>
                  <a:tabLst>
                    <a:tab pos="1603375" algn="l"/>
                  </a:tabLst>
                </a:pPr>
                <a:endParaRPr lang="en-US" sz="2000" dirty="0"/>
              </a:p>
              <a:p>
                <a:pPr marL="457200" lvl="1" indent="0">
                  <a:spcBef>
                    <a:spcPts val="0"/>
                  </a:spcBef>
                  <a:buNone/>
                </a:pPr>
                <a:endParaRPr lang="en-US" sz="22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2286000" y="1676400"/>
                <a:ext cx="7772400" cy="4648200"/>
              </a:xfrm>
              <a:blipFill>
                <a:blip r:embed="rId3"/>
                <a:stretch>
                  <a:fillRect l="-863" t="-91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64C510D-D580-43A2-9ABD-5D3EEA2F3D97}" type="slidenum">
              <a:rPr lang="en-US" smtClean="0"/>
              <a:pPr/>
              <a:t>31</a:t>
            </a:fld>
            <a:endParaRPr lang="en-US" dirty="0"/>
          </a:p>
        </p:txBody>
      </p:sp>
      <p:sp>
        <p:nvSpPr>
          <p:cNvPr id="2" name="Title 1"/>
          <p:cNvSpPr>
            <a:spLocks noGrp="1"/>
          </p:cNvSpPr>
          <p:nvPr>
            <p:ph type="title"/>
          </p:nvPr>
        </p:nvSpPr>
        <p:spPr/>
        <p:txBody>
          <a:bodyPr>
            <a:noAutofit/>
          </a:bodyPr>
          <a:lstStyle/>
          <a:p>
            <a:r>
              <a:rPr lang="en-US" dirty="0"/>
              <a:t>Step 2: run the </a:t>
            </a:r>
            <a:r>
              <a:rPr lang="en-US"/>
              <a:t>simulation models (CONT.)</a:t>
            </a:r>
            <a:endParaRPr lang="en-US" dirty="0"/>
          </a:p>
        </p:txBody>
      </p:sp>
    </p:spTree>
    <p:extLst>
      <p:ext uri="{BB962C8B-B14F-4D97-AF65-F5344CB8AC3E}">
        <p14:creationId xmlns:p14="http://schemas.microsoft.com/office/powerpoint/2010/main" val="1447107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2286000" y="1676400"/>
                <a:ext cx="7620000" cy="4648200"/>
              </a:xfrm>
            </p:spPr>
            <p:txBody>
              <a:bodyPr>
                <a:noAutofit/>
              </a:bodyPr>
              <a:lstStyle/>
              <a:p>
                <a:pPr>
                  <a:spcBef>
                    <a:spcPts val="600"/>
                  </a:spcBef>
                </a:pPr>
                <a:r>
                  <a:rPr lang="en-US" sz="2000" dirty="0">
                    <a:solidFill>
                      <a:srgbClr val="1F497D"/>
                    </a:solidFill>
                  </a:rPr>
                  <a:t>Set up hypotheses based on the evidence from the sample:</a:t>
                </a:r>
              </a:p>
              <a:p>
                <a:pPr lvl="1">
                  <a:spcBef>
                    <a:spcPts val="600"/>
                  </a:spcBef>
                </a:pPr>
                <a:r>
                  <a:rPr lang="en-US" sz="2000" dirty="0">
                    <a:solidFill>
                      <a:srgbClr val="1F497D"/>
                    </a:solidFill>
                  </a:rPr>
                  <a:t>Null Hypothesis, H</a:t>
                </a:r>
                <a:r>
                  <a:rPr lang="en-US" sz="2000" baseline="-25000" dirty="0">
                    <a:solidFill>
                      <a:srgbClr val="1F497D"/>
                    </a:solidFill>
                  </a:rPr>
                  <a:t>0</a:t>
                </a:r>
                <a:r>
                  <a:rPr lang="en-US" sz="2000" dirty="0">
                    <a:solidFill>
                      <a:srgbClr val="1F497D"/>
                    </a:solidFill>
                  </a:rPr>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2</m:t>
                        </m:r>
                      </m:sub>
                    </m:sSub>
                  </m:oMath>
                </a14:m>
                <a:r>
                  <a:rPr lang="en-US" sz="2000" dirty="0"/>
                  <a:t>  OR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2</m:t>
                        </m:r>
                      </m:sub>
                    </m:sSub>
                  </m:oMath>
                </a14:m>
                <a:endParaRPr lang="en-US" sz="2000" dirty="0"/>
              </a:p>
              <a:p>
                <a:pPr lvl="1">
                  <a:spcBef>
                    <a:spcPts val="600"/>
                  </a:spcBef>
                </a:pPr>
                <a:r>
                  <a:rPr lang="en-US" sz="2000" dirty="0"/>
                  <a:t>Alternate Hypothesis, </a:t>
                </a:r>
                <a:r>
                  <a:rPr lang="en-US" sz="2000" dirty="0">
                    <a:solidFill>
                      <a:srgbClr val="1F497D"/>
                    </a:solidFill>
                  </a:rPr>
                  <a:t>H</a:t>
                </a:r>
                <a:r>
                  <a:rPr lang="en-US" sz="2000" baseline="-25000" dirty="0">
                    <a:solidFill>
                      <a:srgbClr val="1F497D"/>
                    </a:solidFill>
                  </a:rPr>
                  <a:t>A</a:t>
                </a:r>
                <a:r>
                  <a:rPr lang="en-US" sz="2000" dirty="0">
                    <a:solidFill>
                      <a:srgbClr val="1F497D"/>
                    </a:solidFill>
                  </a:rPr>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&lt;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2</m:t>
                        </m:r>
                      </m:sub>
                    </m:sSub>
                  </m:oMath>
                </a14:m>
                <a:r>
                  <a:rPr lang="en-US" sz="2000" dirty="0"/>
                  <a:t>  OR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&gt;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2</m:t>
                        </m:r>
                      </m:sub>
                    </m:sSub>
                  </m:oMath>
                </a14:m>
                <a:endParaRPr lang="en-US" sz="2000" dirty="0"/>
              </a:p>
              <a:p>
                <a:pPr>
                  <a:spcBef>
                    <a:spcPts val="600"/>
                  </a:spcBef>
                </a:pPr>
                <a:r>
                  <a:rPr lang="en-US" sz="2000" dirty="0">
                    <a:solidFill>
                      <a:srgbClr val="1F497D"/>
                    </a:solidFill>
                  </a:rPr>
                  <a:t>Calculate the test statistic:</a:t>
                </a:r>
              </a:p>
              <a:p>
                <a:pPr marL="0" indent="0">
                  <a:spcBef>
                    <a:spcPts val="600"/>
                  </a:spcBef>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𝑐𝑎𝑙𝑐𝑢𝑙𝑎𝑡𝑒𝑑</m:t>
                          </m:r>
                        </m:sub>
                      </m:sSub>
                      <m:r>
                        <a:rPr lang="en-US" sz="2000" i="1">
                          <a:latin typeface="Cambria Math" panose="02040503050406030204" pitchFamily="18" charset="0"/>
                        </a:rPr>
                        <m:t>= </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2</m:t>
                                  </m:r>
                                </m:sub>
                              </m:sSub>
                            </m:e>
                          </m:d>
                        </m:num>
                        <m:den>
                          <m:rad>
                            <m:radPr>
                              <m:degHide m:val="on"/>
                              <m:ctrlPr>
                                <a:rPr lang="en-US" sz="2000" i="1">
                                  <a:latin typeface="Cambria Math" panose="02040503050406030204" pitchFamily="18" charset="0"/>
                                </a:rPr>
                              </m:ctrlPr>
                            </m:radPr>
                            <m:deg/>
                            <m:e>
                              <m:sSubSup>
                                <m:sSubSupPr>
                                  <m:ctrlPr>
                                    <a:rPr lang="en-US" sz="2000" i="1">
                                      <a:latin typeface="Cambria Math" panose="02040503050406030204" pitchFamily="18" charset="0"/>
                                    </a:rPr>
                                  </m:ctrlPr>
                                </m:sSubSupPr>
                                <m:e>
                                  <m:r>
                                    <a:rPr lang="en-US" sz="2000" i="1">
                                      <a:latin typeface="Cambria Math" panose="02040503050406030204" pitchFamily="18" charset="0"/>
                                    </a:rPr>
                                    <m:t>𝑠</m:t>
                                  </m:r>
                                </m:e>
                                <m:sub>
                                  <m:r>
                                    <a:rPr lang="en-US" sz="2000" i="1">
                                      <a:latin typeface="Cambria Math" panose="02040503050406030204" pitchFamily="18" charset="0"/>
                                    </a:rPr>
                                    <m:t>𝑝</m:t>
                                  </m:r>
                                </m:sub>
                                <m:sup>
                                  <m:r>
                                    <a:rPr lang="en-US" sz="2000" i="1">
                                      <a:latin typeface="Cambria Math" panose="02040503050406030204" pitchFamily="18" charset="0"/>
                                    </a:rPr>
                                    <m:t>2</m:t>
                                  </m:r>
                                </m:sup>
                              </m:sSubSup>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1</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2</m:t>
                                          </m:r>
                                        </m:sub>
                                      </m:sSub>
                                    </m:den>
                                  </m:f>
                                </m:e>
                              </m:d>
                            </m:e>
                          </m:rad>
                        </m:den>
                      </m:f>
                    </m:oMath>
                  </m:oMathPara>
                </a14:m>
                <a:endParaRPr lang="en-US" sz="2000" dirty="0"/>
              </a:p>
              <a:p>
                <a:pPr marL="457200" indent="0">
                  <a:buNone/>
                  <a:tabLst>
                    <a:tab pos="855663" algn="l"/>
                  </a:tabLst>
                </a:pPr>
                <a:r>
                  <a:rPr lang="en-US" sz="2000" dirty="0">
                    <a:latin typeface="Calibri" panose="020F0502020204030204" pitchFamily="34" charset="0"/>
                  </a:rPr>
                  <a:t>Where:</a:t>
                </a:r>
              </a:p>
              <a:p>
                <a:pPr marL="1258888" indent="-801688">
                  <a:buNone/>
                  <a:tabLst>
                    <a:tab pos="1139825" algn="l"/>
                  </a:tabLst>
                </a:pP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1</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2</m:t>
                        </m:r>
                      </m:sub>
                    </m:sSub>
                  </m:oMath>
                </a14:m>
                <a:r>
                  <a:rPr lang="en-US" sz="2000" dirty="0"/>
                  <a:t>	: Weighted average of measure for the two alternatives (from Step 3)</a:t>
                </a:r>
              </a:p>
              <a:p>
                <a:pPr marL="457200" indent="0">
                  <a:buNone/>
                  <a:tabLst>
                    <a:tab pos="1139825" algn="l"/>
                  </a:tabLst>
                </a:pP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𝑠</m:t>
                        </m:r>
                      </m:e>
                      <m:sub>
                        <m:r>
                          <a:rPr lang="en-US" sz="2000" i="1">
                            <a:latin typeface="Cambria Math" panose="02040503050406030204" pitchFamily="18" charset="0"/>
                          </a:rPr>
                          <m:t>𝑝</m:t>
                        </m:r>
                      </m:sub>
                      <m:sup>
                        <m:r>
                          <a:rPr lang="en-US" sz="2000" i="1">
                            <a:latin typeface="Cambria Math" panose="02040503050406030204" pitchFamily="18" charset="0"/>
                          </a:rPr>
                          <m:t>2</m:t>
                        </m:r>
                      </m:sup>
                    </m:sSubSup>
                  </m:oMath>
                </a14:m>
                <a:r>
                  <a:rPr lang="en-US" sz="2000" dirty="0"/>
                  <a:t>	: Pooled variance</a:t>
                </a:r>
              </a:p>
              <a:p>
                <a:pPr marL="1258888" indent="-801688">
                  <a:buNone/>
                  <a:tabLst>
                    <a:tab pos="1139825" algn="l"/>
                  </a:tabLst>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1</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2</m:t>
                        </m:r>
                      </m:sub>
                    </m:sSub>
                  </m:oMath>
                </a14:m>
                <a:r>
                  <a:rPr lang="en-US" sz="2000" dirty="0"/>
                  <a:t>	: Number of simulation runs for the two alternatives (from Step 2.3,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1</m:t>
                        </m:r>
                      </m:sub>
                    </m:sSub>
                  </m:oMath>
                </a14:m>
                <a:r>
                  <a:rPr lang="en-US" sz="2000" dirty="0"/>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2</m:t>
                        </m:r>
                      </m:sub>
                    </m:sSub>
                  </m:oMath>
                </a14:m>
                <a:r>
                  <a:rPr lang="en-US" sz="2000" dirty="0"/>
                  <a:t>)</a:t>
                </a:r>
              </a:p>
              <a:p>
                <a:pPr>
                  <a:spcBef>
                    <a:spcPts val="600"/>
                  </a:spcBef>
                </a:pPr>
                <a:endParaRPr lang="en-US" sz="2200" dirty="0">
                  <a:solidFill>
                    <a:srgbClr val="1F497D"/>
                  </a:solidFill>
                </a:endParaRPr>
              </a:p>
              <a:p>
                <a:pPr marL="457200" lvl="1" indent="0">
                  <a:spcBef>
                    <a:spcPts val="600"/>
                  </a:spcBef>
                  <a:buNone/>
                </a:pPr>
                <a:endParaRPr lang="en-US" sz="22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2286000" y="1676400"/>
                <a:ext cx="7620000" cy="4648200"/>
              </a:xfrm>
              <a:blipFill>
                <a:blip r:embed="rId3"/>
                <a:stretch>
                  <a:fillRect l="-720" t="-655" b="-1704"/>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64C510D-D580-43A2-9ABD-5D3EEA2F3D97}" type="slidenum">
              <a:rPr lang="en-US" smtClean="0"/>
              <a:pPr/>
              <a:t>32</a:t>
            </a:fld>
            <a:endParaRPr lang="en-US" dirty="0"/>
          </a:p>
        </p:txBody>
      </p:sp>
      <p:sp>
        <p:nvSpPr>
          <p:cNvPr id="2" name="Title 1"/>
          <p:cNvSpPr>
            <a:spLocks noGrp="1"/>
          </p:cNvSpPr>
          <p:nvPr>
            <p:ph type="title"/>
          </p:nvPr>
        </p:nvSpPr>
        <p:spPr>
          <a:xfrm>
            <a:off x="2287378" y="76200"/>
            <a:ext cx="7597044" cy="1143000"/>
          </a:xfrm>
        </p:spPr>
        <p:txBody>
          <a:bodyPr>
            <a:noAutofit/>
          </a:bodyPr>
          <a:lstStyle/>
          <a:p>
            <a:r>
              <a:rPr lang="en-US" dirty="0"/>
              <a:t>Step 3: Perform Hypotheses Testing</a:t>
            </a:r>
          </a:p>
        </p:txBody>
      </p:sp>
      <p:sp>
        <p:nvSpPr>
          <p:cNvPr id="5"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43876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287378" y="1600200"/>
            <a:ext cx="7923422" cy="4724400"/>
          </a:xfrm>
        </p:spPr>
        <p:txBody>
          <a:bodyPr>
            <a:noAutofit/>
          </a:bodyPr>
          <a:lstStyle/>
          <a:p>
            <a:pPr>
              <a:spcBef>
                <a:spcPts val="300"/>
              </a:spcBef>
              <a:defRPr/>
            </a:pPr>
            <a:r>
              <a:rPr lang="en-US" sz="2200" dirty="0">
                <a:latin typeface="Calibri" pitchFamily="34" charset="0"/>
                <a:ea typeface="ＭＳ Ｐゴシック" pitchFamily="34" charset="-128"/>
                <a:cs typeface="Calibri" pitchFamily="34" charset="0"/>
              </a:rPr>
              <a:t>Assessing competing alternatives for a future state can be risky</a:t>
            </a:r>
          </a:p>
          <a:p>
            <a:pPr lvl="1">
              <a:spcBef>
                <a:spcPts val="300"/>
              </a:spcBef>
              <a:defRPr/>
            </a:pPr>
            <a:r>
              <a:rPr lang="en-US" sz="2200" dirty="0">
                <a:latin typeface="Calibri" pitchFamily="34" charset="0"/>
                <a:ea typeface="ＭＳ Ｐゴシック" pitchFamily="34" charset="-128"/>
                <a:cs typeface="Calibri" pitchFamily="34" charset="0"/>
              </a:rPr>
              <a:t>Uncertainties in forecasts of demand and available capacity</a:t>
            </a:r>
          </a:p>
          <a:p>
            <a:pPr lvl="2">
              <a:spcBef>
                <a:spcPts val="300"/>
              </a:spcBef>
              <a:defRPr/>
            </a:pPr>
            <a:r>
              <a:rPr lang="en-US" sz="2200" dirty="0">
                <a:latin typeface="Calibri" pitchFamily="34" charset="0"/>
                <a:ea typeface="ＭＳ Ｐゴシック" pitchFamily="34" charset="-128"/>
                <a:cs typeface="Calibri" pitchFamily="34" charset="0"/>
              </a:rPr>
              <a:t>Changes in future vehicle mix and the timing of travel demand can have a significant impact</a:t>
            </a:r>
          </a:p>
          <a:p>
            <a:pPr lvl="2">
              <a:spcBef>
                <a:spcPts val="300"/>
              </a:spcBef>
              <a:defRPr/>
            </a:pPr>
            <a:r>
              <a:rPr lang="en-US" sz="2200" dirty="0">
                <a:latin typeface="Calibri" pitchFamily="34" charset="0"/>
                <a:ea typeface="ＭＳ Ｐゴシック" pitchFamily="34" charset="-128"/>
                <a:cs typeface="Calibri" pitchFamily="34" charset="0"/>
              </a:rPr>
              <a:t>Changes in economic development and public agency approvals of new development can significantly change the amount of future demand</a:t>
            </a:r>
          </a:p>
          <a:p>
            <a:pPr lvl="1">
              <a:spcBef>
                <a:spcPts val="300"/>
              </a:spcBef>
              <a:defRPr/>
            </a:pPr>
            <a:r>
              <a:rPr lang="en-US" sz="2200" dirty="0">
                <a:latin typeface="Calibri" pitchFamily="34" charset="0"/>
                <a:ea typeface="ＭＳ Ｐゴシック" pitchFamily="34" charset="-128"/>
                <a:cs typeface="Calibri" pitchFamily="34" charset="0"/>
              </a:rPr>
              <a:t>Slight changes in timing or design of planned capacity improvements outside of study area can significantly change amount of traffic delivered to the study area during the analytical period.</a:t>
            </a:r>
          </a:p>
          <a:p>
            <a:pPr marL="0" lvl="1" indent="0" algn="ctr">
              <a:spcBef>
                <a:spcPts val="300"/>
              </a:spcBef>
              <a:buNone/>
              <a:defRPr/>
            </a:pPr>
            <a:r>
              <a:rPr lang="en-US" sz="2200" b="1" i="1" dirty="0">
                <a:solidFill>
                  <a:srgbClr val="C00000"/>
                </a:solidFill>
                <a:latin typeface="Calibri" pitchFamily="34" charset="0"/>
                <a:ea typeface="ＭＳ Ｐゴシック" pitchFamily="34" charset="-128"/>
                <a:cs typeface="Calibri" pitchFamily="34" charset="0"/>
              </a:rPr>
              <a:t>Good practice to plan for a certain amount of uncertainty</a:t>
            </a:r>
          </a:p>
          <a:p>
            <a:pPr marL="0" lvl="1" indent="0" algn="ctr">
              <a:spcBef>
                <a:spcPts val="300"/>
              </a:spcBef>
              <a:buNone/>
              <a:defRPr/>
            </a:pPr>
            <a:r>
              <a:rPr lang="en-US" sz="2200" b="1" i="1" dirty="0">
                <a:solidFill>
                  <a:srgbClr val="C00000"/>
                </a:solidFill>
                <a:latin typeface="Calibri" pitchFamily="34" charset="0"/>
                <a:ea typeface="ＭＳ Ｐゴシック" pitchFamily="34" charset="-128"/>
                <a:cs typeface="Calibri" pitchFamily="34" charset="0"/>
              </a:rPr>
              <a:t>explicitly in the analysis </a:t>
            </a:r>
            <a:r>
              <a:rPr lang="en-US" sz="2200" b="1" i="1" dirty="0">
                <a:solidFill>
                  <a:srgbClr val="C00000"/>
                </a:solidFill>
                <a:latin typeface="Calibri" pitchFamily="34" charset="0"/>
                <a:ea typeface="ＭＳ Ｐゴシック" pitchFamily="34" charset="-128"/>
                <a:cs typeface="Calibri" pitchFamily="34" charset="0"/>
                <a:sym typeface="Wingdings" panose="05000000000000000000" pitchFamily="2" charset="2"/>
              </a:rPr>
              <a:t> Sensitivity Analysis</a:t>
            </a:r>
            <a:endParaRPr lang="en-US" sz="2200" b="1" i="1" dirty="0">
              <a:solidFill>
                <a:srgbClr val="C00000"/>
              </a:solidFill>
              <a:latin typeface="Calibri" pitchFamily="34" charset="0"/>
              <a:ea typeface="ＭＳ Ｐゴシック" pitchFamily="34" charset="-128"/>
              <a:cs typeface="Calibri" pitchFamily="34" charset="0"/>
            </a:endParaRPr>
          </a:p>
        </p:txBody>
      </p:sp>
      <p:sp>
        <p:nvSpPr>
          <p:cNvPr id="2" name="Title 1"/>
          <p:cNvSpPr>
            <a:spLocks noGrp="1"/>
          </p:cNvSpPr>
          <p:nvPr>
            <p:ph type="title"/>
          </p:nvPr>
        </p:nvSpPr>
        <p:spPr/>
        <p:txBody>
          <a:bodyPr>
            <a:noAutofit/>
          </a:bodyPr>
          <a:lstStyle/>
          <a:p>
            <a:r>
              <a:rPr lang="en-US" dirty="0"/>
              <a:t>Step 4: Perform Sensitivity Analysis</a:t>
            </a:r>
          </a:p>
        </p:txBody>
      </p:sp>
      <p:sp>
        <p:nvSpPr>
          <p:cNvPr id="5" name="Slide Number Placeholder 2">
            <a:extLst>
              <a:ext uri="{FF2B5EF4-FFF2-40B4-BE49-F238E27FC236}">
                <a16:creationId xmlns:a16="http://schemas.microsoft.com/office/drawing/2014/main" id="{2AE3019C-E2FA-4201-BD48-1F5D78DCFFFB}"/>
              </a:ext>
            </a:extLst>
          </p:cNvPr>
          <p:cNvSpPr>
            <a:spLocks noGrp="1"/>
          </p:cNvSpPr>
          <p:nvPr>
            <p:ph type="sldNum" sz="quarter" idx="12"/>
          </p:nvPr>
        </p:nvSpPr>
        <p:spPr>
          <a:xfrm>
            <a:off x="7848600" y="6324601"/>
            <a:ext cx="2133600" cy="365125"/>
          </a:xfrm>
        </p:spPr>
        <p:txBody>
          <a:bodyPr/>
          <a:lstStyle/>
          <a:p>
            <a:fld id="{964C510D-D580-43A2-9ABD-5D3EEA2F3D97}" type="slidenum">
              <a:rPr lang="en-US" smtClean="0"/>
              <a:pPr/>
              <a:t>33</a:t>
            </a:fld>
            <a:endParaRPr lang="en-US" dirty="0"/>
          </a:p>
        </p:txBody>
      </p:sp>
    </p:spTree>
    <p:extLst>
      <p:ext uri="{BB962C8B-B14F-4D97-AF65-F5344CB8AC3E}">
        <p14:creationId xmlns:p14="http://schemas.microsoft.com/office/powerpoint/2010/main" val="383308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863C0-66BF-4493-B67B-5AFFEA04CD31}"/>
              </a:ext>
            </a:extLst>
          </p:cNvPr>
          <p:cNvSpPr>
            <a:spLocks noGrp="1"/>
          </p:cNvSpPr>
          <p:nvPr>
            <p:ph idx="1"/>
          </p:nvPr>
        </p:nvSpPr>
        <p:spPr>
          <a:xfrm>
            <a:off x="615636" y="1676401"/>
            <a:ext cx="10661964" cy="4343399"/>
          </a:xfrm>
        </p:spPr>
        <p:txBody>
          <a:bodyPr>
            <a:normAutofit/>
          </a:bodyPr>
          <a:lstStyle/>
          <a:p>
            <a:pPr>
              <a:spcBef>
                <a:spcPts val="600"/>
              </a:spcBef>
              <a:spcAft>
                <a:spcPts val="600"/>
              </a:spcAft>
            </a:pPr>
            <a:r>
              <a:rPr lang="en-US" b="1" dirty="0"/>
              <a:t>Objective</a:t>
            </a:r>
            <a:r>
              <a:rPr lang="en-US" dirty="0"/>
              <a:t> – To summarize the analytical results in a final report and document the analytical approach in a technical document.</a:t>
            </a:r>
          </a:p>
          <a:p>
            <a:pPr>
              <a:spcBef>
                <a:spcPts val="600"/>
              </a:spcBef>
              <a:spcAft>
                <a:spcPts val="600"/>
              </a:spcAft>
            </a:pPr>
            <a:r>
              <a:rPr lang="en-US" b="1" dirty="0"/>
              <a:t>Key Points</a:t>
            </a:r>
          </a:p>
          <a:p>
            <a:pPr lvl="1">
              <a:spcBef>
                <a:spcPts val="600"/>
              </a:spcBef>
              <a:spcAft>
                <a:spcPts val="600"/>
              </a:spcAft>
            </a:pPr>
            <a:r>
              <a:rPr lang="en-US" dirty="0"/>
              <a:t>Step back and remember your stakeholders may require revisiting the objectives, alternatives, and assumptions to understand the implication of your results.</a:t>
            </a:r>
          </a:p>
          <a:p>
            <a:pPr lvl="1">
              <a:spcBef>
                <a:spcPts val="600"/>
              </a:spcBef>
              <a:spcAft>
                <a:spcPts val="600"/>
              </a:spcAft>
            </a:pPr>
            <a:r>
              <a:rPr lang="en-US" dirty="0"/>
              <a:t>Remember to inform decisionmakers, not try to make decisions for them.</a:t>
            </a:r>
          </a:p>
          <a:p>
            <a:pPr lvl="1">
              <a:spcBef>
                <a:spcPts val="600"/>
              </a:spcBef>
              <a:spcAft>
                <a:spcPts val="600"/>
              </a:spcAft>
            </a:pPr>
            <a:r>
              <a:rPr lang="en-US" dirty="0"/>
              <a:t>Present your “story” not all the details.</a:t>
            </a:r>
          </a:p>
          <a:p>
            <a:pPr lvl="1">
              <a:spcBef>
                <a:spcPts val="600"/>
              </a:spcBef>
              <a:spcAft>
                <a:spcPts val="600"/>
              </a:spcAft>
            </a:pPr>
            <a:r>
              <a:rPr lang="en-US" dirty="0"/>
              <a:t>Document in more detail and preserve analytical artifacts.</a:t>
            </a:r>
          </a:p>
        </p:txBody>
      </p:sp>
      <p:sp>
        <p:nvSpPr>
          <p:cNvPr id="3" name="Slide Number Placeholder 2">
            <a:extLst>
              <a:ext uri="{FF2B5EF4-FFF2-40B4-BE49-F238E27FC236}">
                <a16:creationId xmlns:a16="http://schemas.microsoft.com/office/drawing/2014/main" id="{800EB87D-7EDC-446D-BBA2-879A82D98BAE}"/>
              </a:ext>
            </a:extLst>
          </p:cNvPr>
          <p:cNvSpPr>
            <a:spLocks noGrp="1"/>
          </p:cNvSpPr>
          <p:nvPr>
            <p:ph type="sldNum" sz="quarter" idx="12"/>
          </p:nvPr>
        </p:nvSpPr>
        <p:spPr/>
        <p:txBody>
          <a:bodyPr/>
          <a:lstStyle/>
          <a:p>
            <a:fld id="{964C510D-D580-43A2-9ABD-5D3EEA2F3D97}" type="slidenum">
              <a:rPr lang="en-US" smtClean="0"/>
              <a:t>34</a:t>
            </a:fld>
            <a:endParaRPr lang="en-US"/>
          </a:p>
        </p:txBody>
      </p:sp>
      <p:sp>
        <p:nvSpPr>
          <p:cNvPr id="4" name="Title 3">
            <a:extLst>
              <a:ext uri="{FF2B5EF4-FFF2-40B4-BE49-F238E27FC236}">
                <a16:creationId xmlns:a16="http://schemas.microsoft.com/office/drawing/2014/main" id="{784EA960-F4AB-4FEB-9B6B-C9DFADD50FE9}"/>
              </a:ext>
            </a:extLst>
          </p:cNvPr>
          <p:cNvSpPr>
            <a:spLocks noGrp="1"/>
          </p:cNvSpPr>
          <p:nvPr>
            <p:ph type="title"/>
          </p:nvPr>
        </p:nvSpPr>
        <p:spPr/>
        <p:txBody>
          <a:bodyPr>
            <a:normAutofit/>
          </a:bodyPr>
          <a:lstStyle/>
          <a:p>
            <a:r>
              <a:rPr lang="en-US" dirty="0"/>
              <a:t>chapter 7: Final Report </a:t>
            </a:r>
          </a:p>
        </p:txBody>
      </p:sp>
    </p:spTree>
    <p:extLst>
      <p:ext uri="{BB962C8B-B14F-4D97-AF65-F5344CB8AC3E}">
        <p14:creationId xmlns:p14="http://schemas.microsoft.com/office/powerpoint/2010/main" val="1848640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274638"/>
            <a:ext cx="81534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a:t>QUESTIONS?</a:t>
            </a:r>
          </a:p>
        </p:txBody>
      </p:sp>
      <p:pic>
        <p:nvPicPr>
          <p:cNvPr id="5"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00" y="2057400"/>
            <a:ext cx="2542200" cy="2542200"/>
          </a:xfrm>
          <a:prstGeom prst="rect">
            <a:avLst/>
          </a:prstGeom>
        </p:spPr>
      </p:pic>
      <p:sp>
        <p:nvSpPr>
          <p:cNvPr id="6" name="Slide Number Placeholder 5"/>
          <p:cNvSpPr>
            <a:spLocks noGrp="1"/>
          </p:cNvSpPr>
          <p:nvPr>
            <p:ph type="sldNum" sz="quarter" idx="12"/>
          </p:nvPr>
        </p:nvSpPr>
        <p:spPr/>
        <p:txBody>
          <a:bodyPr/>
          <a:lstStyle/>
          <a:p>
            <a:fld id="{964C510D-D580-43A2-9ABD-5D3EEA2F3D97}" type="slidenum">
              <a:rPr lang="en-US" smtClean="0"/>
              <a:t>35</a:t>
            </a:fld>
            <a:endParaRPr lang="en-US" dirty="0"/>
          </a:p>
        </p:txBody>
      </p:sp>
    </p:spTree>
    <p:extLst>
      <p:ext uri="{BB962C8B-B14F-4D97-AF65-F5344CB8AC3E}">
        <p14:creationId xmlns:p14="http://schemas.microsoft.com/office/powerpoint/2010/main" val="192627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AE74EF-7B7D-4B89-B473-2EEEB44DB4C6}"/>
              </a:ext>
            </a:extLst>
          </p:cNvPr>
          <p:cNvSpPr>
            <a:spLocks noGrp="1"/>
          </p:cNvSpPr>
          <p:nvPr>
            <p:ph idx="1"/>
          </p:nvPr>
        </p:nvSpPr>
        <p:spPr>
          <a:xfrm>
            <a:off x="869133" y="1676401"/>
            <a:ext cx="10610661" cy="4343399"/>
          </a:xfrm>
        </p:spPr>
        <p:txBody>
          <a:bodyPr/>
          <a:lstStyle/>
          <a:p>
            <a:pPr>
              <a:spcBef>
                <a:spcPts val="600"/>
              </a:spcBef>
              <a:spcAft>
                <a:spcPts val="600"/>
              </a:spcAft>
            </a:pPr>
            <a:r>
              <a:rPr lang="en-US" dirty="0"/>
              <a:t>Ensure the analysis has a clear </a:t>
            </a:r>
            <a:r>
              <a:rPr lang="en-US" b="1" dirty="0"/>
              <a:t>objective</a:t>
            </a:r>
            <a:r>
              <a:rPr lang="en-US" dirty="0"/>
              <a:t>, </a:t>
            </a:r>
            <a:r>
              <a:rPr lang="en-US" b="1" dirty="0"/>
              <a:t>hypotheses</a:t>
            </a:r>
            <a:r>
              <a:rPr lang="en-US" dirty="0"/>
              <a:t> and well-defined </a:t>
            </a:r>
            <a:r>
              <a:rPr lang="en-US" b="1" dirty="0"/>
              <a:t>performance measures</a:t>
            </a:r>
            <a:r>
              <a:rPr lang="en-US" dirty="0"/>
              <a:t>.</a:t>
            </a:r>
          </a:p>
          <a:p>
            <a:pPr>
              <a:spcBef>
                <a:spcPts val="600"/>
              </a:spcBef>
              <a:spcAft>
                <a:spcPts val="600"/>
              </a:spcAft>
            </a:pPr>
            <a:r>
              <a:rPr lang="en-US" dirty="0"/>
              <a:t>Select an appropriate tool.</a:t>
            </a:r>
          </a:p>
          <a:p>
            <a:pPr>
              <a:spcBef>
                <a:spcPts val="600"/>
              </a:spcBef>
              <a:spcAft>
                <a:spcPts val="600"/>
              </a:spcAft>
            </a:pPr>
            <a:r>
              <a:rPr lang="en-US" dirty="0"/>
              <a:t>Budget sufficient analytical resources and time.</a:t>
            </a:r>
          </a:p>
          <a:p>
            <a:pPr>
              <a:spcBef>
                <a:spcPts val="600"/>
              </a:spcBef>
              <a:spcAft>
                <a:spcPts val="600"/>
              </a:spcAft>
            </a:pPr>
            <a:r>
              <a:rPr lang="en-US" dirty="0"/>
              <a:t>Obtain sufficient available data.</a:t>
            </a:r>
          </a:p>
          <a:p>
            <a:pPr>
              <a:spcBef>
                <a:spcPts val="600"/>
              </a:spcBef>
              <a:spcAft>
                <a:spcPts val="600"/>
              </a:spcAft>
            </a:pPr>
            <a:r>
              <a:rPr lang="en-US" dirty="0"/>
              <a:t>Use a model that is calibrated specifically for the study purpose.</a:t>
            </a:r>
          </a:p>
          <a:p>
            <a:pPr>
              <a:spcBef>
                <a:spcPts val="600"/>
              </a:spcBef>
              <a:spcAft>
                <a:spcPts val="600"/>
              </a:spcAft>
            </a:pPr>
            <a:r>
              <a:rPr lang="en-US" dirty="0"/>
              <a:t>Engage stakeholders early and often throughout.</a:t>
            </a:r>
          </a:p>
        </p:txBody>
      </p:sp>
      <p:sp>
        <p:nvSpPr>
          <p:cNvPr id="3" name="Slide Number Placeholder 2">
            <a:extLst>
              <a:ext uri="{FF2B5EF4-FFF2-40B4-BE49-F238E27FC236}">
                <a16:creationId xmlns:a16="http://schemas.microsoft.com/office/drawing/2014/main" id="{7B53DF78-5B90-413C-A555-71B5C0E038B9}"/>
              </a:ext>
            </a:extLst>
          </p:cNvPr>
          <p:cNvSpPr>
            <a:spLocks noGrp="1"/>
          </p:cNvSpPr>
          <p:nvPr>
            <p:ph type="sldNum" sz="quarter" idx="12"/>
          </p:nvPr>
        </p:nvSpPr>
        <p:spPr/>
        <p:txBody>
          <a:bodyPr/>
          <a:lstStyle/>
          <a:p>
            <a:fld id="{964C510D-D580-43A2-9ABD-5D3EEA2F3D97}" type="slidenum">
              <a:rPr lang="en-US" smtClean="0"/>
              <a:t>4</a:t>
            </a:fld>
            <a:endParaRPr lang="en-US"/>
          </a:p>
        </p:txBody>
      </p:sp>
      <p:sp>
        <p:nvSpPr>
          <p:cNvPr id="4" name="Title 3">
            <a:extLst>
              <a:ext uri="{FF2B5EF4-FFF2-40B4-BE49-F238E27FC236}">
                <a16:creationId xmlns:a16="http://schemas.microsoft.com/office/drawing/2014/main" id="{D7FD88BB-29E2-49A3-9335-8CC1D22658FF}"/>
              </a:ext>
            </a:extLst>
          </p:cNvPr>
          <p:cNvSpPr>
            <a:spLocks noGrp="1"/>
          </p:cNvSpPr>
          <p:nvPr>
            <p:ph type="title"/>
          </p:nvPr>
        </p:nvSpPr>
        <p:spPr/>
        <p:txBody>
          <a:bodyPr>
            <a:normAutofit/>
          </a:bodyPr>
          <a:lstStyle/>
          <a:p>
            <a:r>
              <a:rPr lang="en-US" dirty="0"/>
              <a:t>Guiding Principles of Microsimulation</a:t>
            </a:r>
          </a:p>
        </p:txBody>
      </p:sp>
    </p:spTree>
    <p:extLst>
      <p:ext uri="{BB962C8B-B14F-4D97-AF65-F5344CB8AC3E}">
        <p14:creationId xmlns:p14="http://schemas.microsoft.com/office/powerpoint/2010/main" val="413328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912037-3F3B-4772-A26F-2F0695E35779}"/>
              </a:ext>
            </a:extLst>
          </p:cNvPr>
          <p:cNvSpPr>
            <a:spLocks noGrp="1"/>
          </p:cNvSpPr>
          <p:nvPr>
            <p:ph type="sldNum" sz="quarter" idx="12"/>
          </p:nvPr>
        </p:nvSpPr>
        <p:spPr/>
        <p:txBody>
          <a:bodyPr/>
          <a:lstStyle/>
          <a:p>
            <a:fld id="{964C510D-D580-43A2-9ABD-5D3EEA2F3D97}" type="slidenum">
              <a:rPr lang="en-US" smtClean="0"/>
              <a:t>5</a:t>
            </a:fld>
            <a:endParaRPr lang="en-US"/>
          </a:p>
        </p:txBody>
      </p:sp>
      <p:sp>
        <p:nvSpPr>
          <p:cNvPr id="4" name="Title 3">
            <a:extLst>
              <a:ext uri="{FF2B5EF4-FFF2-40B4-BE49-F238E27FC236}">
                <a16:creationId xmlns:a16="http://schemas.microsoft.com/office/drawing/2014/main" id="{893CF990-6898-4872-AF2E-A264FD2B8E9E}"/>
              </a:ext>
            </a:extLst>
          </p:cNvPr>
          <p:cNvSpPr>
            <a:spLocks noGrp="1"/>
          </p:cNvSpPr>
          <p:nvPr>
            <p:ph type="title"/>
          </p:nvPr>
        </p:nvSpPr>
        <p:spPr/>
        <p:txBody>
          <a:bodyPr>
            <a:normAutofit/>
          </a:bodyPr>
          <a:lstStyle/>
          <a:p>
            <a:r>
              <a:rPr lang="en-US" dirty="0"/>
              <a:t>Recap: the 7 Steps in TAT Volume III</a:t>
            </a:r>
          </a:p>
        </p:txBody>
      </p:sp>
      <p:grpSp>
        <p:nvGrpSpPr>
          <p:cNvPr id="2" name="Group 1">
            <a:extLst>
              <a:ext uri="{FF2B5EF4-FFF2-40B4-BE49-F238E27FC236}">
                <a16:creationId xmlns:a16="http://schemas.microsoft.com/office/drawing/2014/main" id="{9B5F5C5B-3FCE-4C94-BF59-5F8A3D90CED0}"/>
              </a:ext>
            </a:extLst>
          </p:cNvPr>
          <p:cNvGrpSpPr/>
          <p:nvPr/>
        </p:nvGrpSpPr>
        <p:grpSpPr>
          <a:xfrm>
            <a:off x="3932240" y="1718456"/>
            <a:ext cx="4144960" cy="4682345"/>
            <a:chOff x="2408240" y="1718455"/>
            <a:chExt cx="4144960" cy="4682345"/>
          </a:xfrm>
        </p:grpSpPr>
        <p:grpSp>
          <p:nvGrpSpPr>
            <p:cNvPr id="8" name="Group 7">
              <a:extLst>
                <a:ext uri="{FF2B5EF4-FFF2-40B4-BE49-F238E27FC236}">
                  <a16:creationId xmlns:a16="http://schemas.microsoft.com/office/drawing/2014/main" id="{973B0439-0F86-4550-9318-54F847C7A30A}"/>
                </a:ext>
              </a:extLst>
            </p:cNvPr>
            <p:cNvGrpSpPr/>
            <p:nvPr/>
          </p:nvGrpSpPr>
          <p:grpSpPr>
            <a:xfrm>
              <a:off x="2408240" y="1718455"/>
              <a:ext cx="4144960" cy="490031"/>
              <a:chOff x="1466611" y="2296168"/>
              <a:chExt cx="4144960" cy="490031"/>
            </a:xfrm>
          </p:grpSpPr>
          <p:sp>
            <p:nvSpPr>
              <p:cNvPr id="75" name="Rounded Rectangle 728">
                <a:extLst>
                  <a:ext uri="{FF2B5EF4-FFF2-40B4-BE49-F238E27FC236}">
                    <a16:creationId xmlns:a16="http://schemas.microsoft.com/office/drawing/2014/main" id="{D8C22314-00BD-4D60-BFAE-F31CEFB79E01}"/>
                  </a:ext>
                </a:extLst>
              </p:cNvPr>
              <p:cNvSpPr/>
              <p:nvPr/>
            </p:nvSpPr>
            <p:spPr>
              <a:xfrm>
                <a:off x="1683984" y="2406817"/>
                <a:ext cx="3927587" cy="379382"/>
              </a:xfrm>
              <a:prstGeom prst="roundRect">
                <a:avLst/>
              </a:prstGeom>
              <a:solidFill>
                <a:srgbClr val="E7E6E6"/>
              </a:soli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black"/>
                    </a:solidFill>
                  </a:rPr>
                  <a:t>Microsimulation Analysis Planning</a:t>
                </a:r>
                <a:endParaRPr lang="en-US" sz="2000" kern="0" dirty="0">
                  <a:solidFill>
                    <a:prstClr val="white"/>
                  </a:solidFill>
                </a:endParaRPr>
              </a:p>
            </p:txBody>
          </p:sp>
          <p:sp>
            <p:nvSpPr>
              <p:cNvPr id="76" name="Oval 75">
                <a:extLst>
                  <a:ext uri="{FF2B5EF4-FFF2-40B4-BE49-F238E27FC236}">
                    <a16:creationId xmlns:a16="http://schemas.microsoft.com/office/drawing/2014/main" id="{B9E6428D-8135-48C2-8A2D-F4FF4BA8BDAA}"/>
                  </a:ext>
                </a:extLst>
              </p:cNvPr>
              <p:cNvSpPr/>
              <p:nvPr/>
            </p:nvSpPr>
            <p:spPr>
              <a:xfrm>
                <a:off x="1466611" y="2296168"/>
                <a:ext cx="321733" cy="313267"/>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white"/>
                    </a:solidFill>
                  </a:rPr>
                  <a:t>1</a:t>
                </a:r>
              </a:p>
            </p:txBody>
          </p:sp>
        </p:grpSp>
        <p:sp>
          <p:nvSpPr>
            <p:cNvPr id="71" name="Down Arrow 741">
              <a:extLst>
                <a:ext uri="{FF2B5EF4-FFF2-40B4-BE49-F238E27FC236}">
                  <a16:creationId xmlns:a16="http://schemas.microsoft.com/office/drawing/2014/main" id="{E6D3A857-4C8A-4E58-8CD5-7BC1ED5A08F6}"/>
                </a:ext>
              </a:extLst>
            </p:cNvPr>
            <p:cNvSpPr/>
            <p:nvPr/>
          </p:nvSpPr>
          <p:spPr>
            <a:xfrm>
              <a:off x="4267200" y="2286000"/>
              <a:ext cx="651933" cy="220133"/>
            </a:xfrm>
            <a:prstGeom prst="down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endParaRPr lang="en-US" sz="2000" b="1" kern="0">
                <a:solidFill>
                  <a:prstClr val="white"/>
                </a:solidFill>
              </a:endParaRPr>
            </a:p>
          </p:txBody>
        </p:sp>
        <p:grpSp>
          <p:nvGrpSpPr>
            <p:cNvPr id="78" name="Group 77">
              <a:extLst>
                <a:ext uri="{FF2B5EF4-FFF2-40B4-BE49-F238E27FC236}">
                  <a16:creationId xmlns:a16="http://schemas.microsoft.com/office/drawing/2014/main" id="{6B3D5AD5-559B-4F57-9AC1-44E9C5FC0698}"/>
                </a:ext>
              </a:extLst>
            </p:cNvPr>
            <p:cNvGrpSpPr/>
            <p:nvPr/>
          </p:nvGrpSpPr>
          <p:grpSpPr>
            <a:xfrm>
              <a:off x="2408240" y="2417173"/>
              <a:ext cx="4144960" cy="490031"/>
              <a:chOff x="1466611" y="2296168"/>
              <a:chExt cx="4144960" cy="490031"/>
            </a:xfrm>
          </p:grpSpPr>
          <p:sp>
            <p:nvSpPr>
              <p:cNvPr id="79" name="Rounded Rectangle 728">
                <a:extLst>
                  <a:ext uri="{FF2B5EF4-FFF2-40B4-BE49-F238E27FC236}">
                    <a16:creationId xmlns:a16="http://schemas.microsoft.com/office/drawing/2014/main" id="{B5FBBFA3-9E8F-4E73-B50D-0351DB10A3C1}"/>
                  </a:ext>
                </a:extLst>
              </p:cNvPr>
              <p:cNvSpPr/>
              <p:nvPr/>
            </p:nvSpPr>
            <p:spPr>
              <a:xfrm>
                <a:off x="1683984" y="2406817"/>
                <a:ext cx="3927587" cy="379382"/>
              </a:xfrm>
              <a:prstGeom prst="roundRect">
                <a:avLst/>
              </a:prstGeom>
              <a:solidFill>
                <a:srgbClr val="E7E6E6"/>
              </a:soli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srgbClr val="0000CC"/>
                    </a:solidFill>
                    <a:effectLst>
                      <a:outerShdw blurRad="38100" dist="38100" dir="2700000" algn="tl">
                        <a:srgbClr val="000000">
                          <a:alpha val="43137"/>
                        </a:srgbClr>
                      </a:outerShdw>
                    </a:effectLst>
                  </a:rPr>
                  <a:t>Data Collection and Analysis</a:t>
                </a:r>
              </a:p>
            </p:txBody>
          </p:sp>
          <p:sp>
            <p:nvSpPr>
              <p:cNvPr id="80" name="Oval 79">
                <a:extLst>
                  <a:ext uri="{FF2B5EF4-FFF2-40B4-BE49-F238E27FC236}">
                    <a16:creationId xmlns:a16="http://schemas.microsoft.com/office/drawing/2014/main" id="{CD31CB65-4DCC-4A51-9DF1-5BF4E6DD2FBB}"/>
                  </a:ext>
                </a:extLst>
              </p:cNvPr>
              <p:cNvSpPr/>
              <p:nvPr/>
            </p:nvSpPr>
            <p:spPr>
              <a:xfrm>
                <a:off x="1466611" y="2296168"/>
                <a:ext cx="321733" cy="313267"/>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white"/>
                    </a:solidFill>
                  </a:rPr>
                  <a:t>2</a:t>
                </a:r>
              </a:p>
            </p:txBody>
          </p:sp>
        </p:grpSp>
        <p:grpSp>
          <p:nvGrpSpPr>
            <p:cNvPr id="81" name="Group 80">
              <a:extLst>
                <a:ext uri="{FF2B5EF4-FFF2-40B4-BE49-F238E27FC236}">
                  <a16:creationId xmlns:a16="http://schemas.microsoft.com/office/drawing/2014/main" id="{F732ED3E-A4D2-4E16-A275-B02908C1769A}"/>
                </a:ext>
              </a:extLst>
            </p:cNvPr>
            <p:cNvGrpSpPr/>
            <p:nvPr/>
          </p:nvGrpSpPr>
          <p:grpSpPr>
            <a:xfrm>
              <a:off x="2408240" y="3115891"/>
              <a:ext cx="4144960" cy="490031"/>
              <a:chOff x="1466611" y="2296168"/>
              <a:chExt cx="4144960" cy="490031"/>
            </a:xfrm>
          </p:grpSpPr>
          <p:sp>
            <p:nvSpPr>
              <p:cNvPr id="82" name="Rounded Rectangle 728">
                <a:extLst>
                  <a:ext uri="{FF2B5EF4-FFF2-40B4-BE49-F238E27FC236}">
                    <a16:creationId xmlns:a16="http://schemas.microsoft.com/office/drawing/2014/main" id="{AAF3F3D2-3C3C-499D-AD1E-6E8AFDCDFE19}"/>
                  </a:ext>
                </a:extLst>
              </p:cNvPr>
              <p:cNvSpPr/>
              <p:nvPr/>
            </p:nvSpPr>
            <p:spPr>
              <a:xfrm>
                <a:off x="1683984" y="2406817"/>
                <a:ext cx="3927587" cy="379382"/>
              </a:xfrm>
              <a:prstGeom prst="roundRect">
                <a:avLst/>
              </a:prstGeom>
              <a:solidFill>
                <a:srgbClr val="E7E6E6"/>
              </a:soli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black"/>
                    </a:solidFill>
                  </a:rPr>
                  <a:t>Base Model Development</a:t>
                </a:r>
              </a:p>
            </p:txBody>
          </p:sp>
          <p:sp>
            <p:nvSpPr>
              <p:cNvPr id="83" name="Oval 82">
                <a:extLst>
                  <a:ext uri="{FF2B5EF4-FFF2-40B4-BE49-F238E27FC236}">
                    <a16:creationId xmlns:a16="http://schemas.microsoft.com/office/drawing/2014/main" id="{ACAE79CE-75EC-45A8-AC9A-BBD0215D6B94}"/>
                  </a:ext>
                </a:extLst>
              </p:cNvPr>
              <p:cNvSpPr/>
              <p:nvPr/>
            </p:nvSpPr>
            <p:spPr>
              <a:xfrm>
                <a:off x="1466611" y="2296168"/>
                <a:ext cx="321733" cy="313267"/>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white"/>
                    </a:solidFill>
                  </a:rPr>
                  <a:t>3</a:t>
                </a:r>
              </a:p>
            </p:txBody>
          </p:sp>
        </p:grpSp>
        <p:grpSp>
          <p:nvGrpSpPr>
            <p:cNvPr id="84" name="Group 83">
              <a:extLst>
                <a:ext uri="{FF2B5EF4-FFF2-40B4-BE49-F238E27FC236}">
                  <a16:creationId xmlns:a16="http://schemas.microsoft.com/office/drawing/2014/main" id="{7F019E93-C7DD-4330-A97F-DCE4EFAB776E}"/>
                </a:ext>
              </a:extLst>
            </p:cNvPr>
            <p:cNvGrpSpPr/>
            <p:nvPr/>
          </p:nvGrpSpPr>
          <p:grpSpPr>
            <a:xfrm>
              <a:off x="2408240" y="3814609"/>
              <a:ext cx="4144960" cy="490031"/>
              <a:chOff x="1466611" y="2296168"/>
              <a:chExt cx="4144960" cy="490031"/>
            </a:xfrm>
          </p:grpSpPr>
          <p:sp>
            <p:nvSpPr>
              <p:cNvPr id="85" name="Rounded Rectangle 728">
                <a:extLst>
                  <a:ext uri="{FF2B5EF4-FFF2-40B4-BE49-F238E27FC236}">
                    <a16:creationId xmlns:a16="http://schemas.microsoft.com/office/drawing/2014/main" id="{23E9A162-06DE-4081-ACE2-C919F3648364}"/>
                  </a:ext>
                </a:extLst>
              </p:cNvPr>
              <p:cNvSpPr/>
              <p:nvPr/>
            </p:nvSpPr>
            <p:spPr>
              <a:xfrm>
                <a:off x="1683984" y="2406817"/>
                <a:ext cx="3927587" cy="379382"/>
              </a:xfrm>
              <a:prstGeom prst="roundRect">
                <a:avLst/>
              </a:prstGeom>
              <a:solidFill>
                <a:srgbClr val="E7E6E6"/>
              </a:soli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black"/>
                    </a:solidFill>
                  </a:rPr>
                  <a:t>Error Checking</a:t>
                </a:r>
              </a:p>
            </p:txBody>
          </p:sp>
          <p:sp>
            <p:nvSpPr>
              <p:cNvPr id="86" name="Oval 85">
                <a:extLst>
                  <a:ext uri="{FF2B5EF4-FFF2-40B4-BE49-F238E27FC236}">
                    <a16:creationId xmlns:a16="http://schemas.microsoft.com/office/drawing/2014/main" id="{47DF756E-09F1-493F-812E-FE1316C39F7F}"/>
                  </a:ext>
                </a:extLst>
              </p:cNvPr>
              <p:cNvSpPr/>
              <p:nvPr/>
            </p:nvSpPr>
            <p:spPr>
              <a:xfrm>
                <a:off x="1466611" y="2296168"/>
                <a:ext cx="321733" cy="313267"/>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white"/>
                    </a:solidFill>
                  </a:rPr>
                  <a:t>4</a:t>
                </a:r>
              </a:p>
            </p:txBody>
          </p:sp>
        </p:grpSp>
        <p:grpSp>
          <p:nvGrpSpPr>
            <p:cNvPr id="87" name="Group 86">
              <a:extLst>
                <a:ext uri="{FF2B5EF4-FFF2-40B4-BE49-F238E27FC236}">
                  <a16:creationId xmlns:a16="http://schemas.microsoft.com/office/drawing/2014/main" id="{A54568C8-3A55-49CC-BE57-216526B241C1}"/>
                </a:ext>
              </a:extLst>
            </p:cNvPr>
            <p:cNvGrpSpPr/>
            <p:nvPr/>
          </p:nvGrpSpPr>
          <p:grpSpPr>
            <a:xfrm>
              <a:off x="2408240" y="4513327"/>
              <a:ext cx="4144960" cy="490031"/>
              <a:chOff x="1466611" y="2296168"/>
              <a:chExt cx="4144960" cy="490031"/>
            </a:xfrm>
          </p:grpSpPr>
          <p:sp>
            <p:nvSpPr>
              <p:cNvPr id="88" name="Rounded Rectangle 728">
                <a:extLst>
                  <a:ext uri="{FF2B5EF4-FFF2-40B4-BE49-F238E27FC236}">
                    <a16:creationId xmlns:a16="http://schemas.microsoft.com/office/drawing/2014/main" id="{5BD588CD-5E3C-4D09-A2E4-3F9938DF7AD9}"/>
                  </a:ext>
                </a:extLst>
              </p:cNvPr>
              <p:cNvSpPr/>
              <p:nvPr/>
            </p:nvSpPr>
            <p:spPr>
              <a:xfrm>
                <a:off x="1683984" y="2406817"/>
                <a:ext cx="3927587" cy="379382"/>
              </a:xfrm>
              <a:prstGeom prst="roundRect">
                <a:avLst/>
              </a:prstGeom>
              <a:solidFill>
                <a:srgbClr val="E7E6E6"/>
              </a:soli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srgbClr val="0000CC"/>
                    </a:solidFill>
                    <a:effectLst>
                      <a:outerShdw blurRad="38100" dist="38100" dir="2700000" algn="tl">
                        <a:srgbClr val="000000">
                          <a:alpha val="43137"/>
                        </a:srgbClr>
                      </a:outerShdw>
                    </a:effectLst>
                  </a:rPr>
                  <a:t>Model Calibration</a:t>
                </a:r>
              </a:p>
            </p:txBody>
          </p:sp>
          <p:sp>
            <p:nvSpPr>
              <p:cNvPr id="89" name="Oval 88">
                <a:extLst>
                  <a:ext uri="{FF2B5EF4-FFF2-40B4-BE49-F238E27FC236}">
                    <a16:creationId xmlns:a16="http://schemas.microsoft.com/office/drawing/2014/main" id="{946FD5B0-10D3-4D8A-8F7D-AB7B5BD8CAB9}"/>
                  </a:ext>
                </a:extLst>
              </p:cNvPr>
              <p:cNvSpPr/>
              <p:nvPr/>
            </p:nvSpPr>
            <p:spPr>
              <a:xfrm>
                <a:off x="1466611" y="2296168"/>
                <a:ext cx="321733" cy="313267"/>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white"/>
                    </a:solidFill>
                  </a:rPr>
                  <a:t>5</a:t>
                </a:r>
              </a:p>
            </p:txBody>
          </p:sp>
        </p:grpSp>
        <p:grpSp>
          <p:nvGrpSpPr>
            <p:cNvPr id="90" name="Group 89">
              <a:extLst>
                <a:ext uri="{FF2B5EF4-FFF2-40B4-BE49-F238E27FC236}">
                  <a16:creationId xmlns:a16="http://schemas.microsoft.com/office/drawing/2014/main" id="{FCE5D1D5-55CB-4C52-B820-CEE41C949B46}"/>
                </a:ext>
              </a:extLst>
            </p:cNvPr>
            <p:cNvGrpSpPr/>
            <p:nvPr/>
          </p:nvGrpSpPr>
          <p:grpSpPr>
            <a:xfrm>
              <a:off x="2408240" y="5212045"/>
              <a:ext cx="4144960" cy="490031"/>
              <a:chOff x="1466611" y="2296168"/>
              <a:chExt cx="4144960" cy="490031"/>
            </a:xfrm>
          </p:grpSpPr>
          <p:sp>
            <p:nvSpPr>
              <p:cNvPr id="91" name="Rounded Rectangle 728">
                <a:extLst>
                  <a:ext uri="{FF2B5EF4-FFF2-40B4-BE49-F238E27FC236}">
                    <a16:creationId xmlns:a16="http://schemas.microsoft.com/office/drawing/2014/main" id="{C59064A6-CF31-4807-9090-DC73D4228E68}"/>
                  </a:ext>
                </a:extLst>
              </p:cNvPr>
              <p:cNvSpPr/>
              <p:nvPr/>
            </p:nvSpPr>
            <p:spPr>
              <a:xfrm>
                <a:off x="1683984" y="2406817"/>
                <a:ext cx="3927587" cy="379382"/>
              </a:xfrm>
              <a:prstGeom prst="roundRect">
                <a:avLst/>
              </a:prstGeom>
              <a:solidFill>
                <a:srgbClr val="E7E6E6"/>
              </a:soli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srgbClr val="0000CC"/>
                    </a:solidFill>
                    <a:effectLst>
                      <a:outerShdw blurRad="38100" dist="38100" dir="2700000" algn="tl">
                        <a:srgbClr val="000000">
                          <a:alpha val="43137"/>
                        </a:srgbClr>
                      </a:outerShdw>
                    </a:effectLst>
                  </a:rPr>
                  <a:t>Alternatives Analysis</a:t>
                </a:r>
              </a:p>
            </p:txBody>
          </p:sp>
          <p:sp>
            <p:nvSpPr>
              <p:cNvPr id="92" name="Oval 91">
                <a:extLst>
                  <a:ext uri="{FF2B5EF4-FFF2-40B4-BE49-F238E27FC236}">
                    <a16:creationId xmlns:a16="http://schemas.microsoft.com/office/drawing/2014/main" id="{4F7D533E-C876-44D2-999C-F6D0D7094CEE}"/>
                  </a:ext>
                </a:extLst>
              </p:cNvPr>
              <p:cNvSpPr/>
              <p:nvPr/>
            </p:nvSpPr>
            <p:spPr>
              <a:xfrm>
                <a:off x="1466611" y="2296168"/>
                <a:ext cx="321733" cy="313267"/>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white"/>
                    </a:solidFill>
                  </a:rPr>
                  <a:t>6</a:t>
                </a:r>
              </a:p>
            </p:txBody>
          </p:sp>
        </p:grpSp>
        <p:grpSp>
          <p:nvGrpSpPr>
            <p:cNvPr id="93" name="Group 92">
              <a:extLst>
                <a:ext uri="{FF2B5EF4-FFF2-40B4-BE49-F238E27FC236}">
                  <a16:creationId xmlns:a16="http://schemas.microsoft.com/office/drawing/2014/main" id="{7F331F4B-079F-415C-879B-5581AF4A8882}"/>
                </a:ext>
              </a:extLst>
            </p:cNvPr>
            <p:cNvGrpSpPr/>
            <p:nvPr/>
          </p:nvGrpSpPr>
          <p:grpSpPr>
            <a:xfrm>
              <a:off x="2408240" y="5910769"/>
              <a:ext cx="4144960" cy="490031"/>
              <a:chOff x="1466611" y="2296168"/>
              <a:chExt cx="4144960" cy="490031"/>
            </a:xfrm>
          </p:grpSpPr>
          <p:sp>
            <p:nvSpPr>
              <p:cNvPr id="94" name="Rounded Rectangle 728">
                <a:extLst>
                  <a:ext uri="{FF2B5EF4-FFF2-40B4-BE49-F238E27FC236}">
                    <a16:creationId xmlns:a16="http://schemas.microsoft.com/office/drawing/2014/main" id="{325D8526-D8AC-4303-9D72-321EB5DD7D74}"/>
                  </a:ext>
                </a:extLst>
              </p:cNvPr>
              <p:cNvSpPr/>
              <p:nvPr/>
            </p:nvSpPr>
            <p:spPr>
              <a:xfrm>
                <a:off x="1683984" y="2406817"/>
                <a:ext cx="3927587" cy="379382"/>
              </a:xfrm>
              <a:prstGeom prst="roundRect">
                <a:avLst/>
              </a:prstGeom>
              <a:solidFill>
                <a:srgbClr val="E7E6E6"/>
              </a:soli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black"/>
                    </a:solidFill>
                  </a:rPr>
                  <a:t>Final Report</a:t>
                </a:r>
              </a:p>
            </p:txBody>
          </p:sp>
          <p:sp>
            <p:nvSpPr>
              <p:cNvPr id="95" name="Oval 94">
                <a:extLst>
                  <a:ext uri="{FF2B5EF4-FFF2-40B4-BE49-F238E27FC236}">
                    <a16:creationId xmlns:a16="http://schemas.microsoft.com/office/drawing/2014/main" id="{F77795E6-673E-4D76-98C5-3043749DE8B7}"/>
                  </a:ext>
                </a:extLst>
              </p:cNvPr>
              <p:cNvSpPr/>
              <p:nvPr/>
            </p:nvSpPr>
            <p:spPr>
              <a:xfrm>
                <a:off x="1466611" y="2296168"/>
                <a:ext cx="321733" cy="313267"/>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r>
                  <a:rPr lang="en-US" sz="2000" b="1" kern="0" dirty="0">
                    <a:solidFill>
                      <a:prstClr val="white"/>
                    </a:solidFill>
                  </a:rPr>
                  <a:t>7</a:t>
                </a:r>
              </a:p>
            </p:txBody>
          </p:sp>
        </p:grpSp>
        <p:sp>
          <p:nvSpPr>
            <p:cNvPr id="96" name="Down Arrow 741">
              <a:extLst>
                <a:ext uri="{FF2B5EF4-FFF2-40B4-BE49-F238E27FC236}">
                  <a16:creationId xmlns:a16="http://schemas.microsoft.com/office/drawing/2014/main" id="{169502CF-ACE0-47F3-86E0-F9E74F817B42}"/>
                </a:ext>
              </a:extLst>
            </p:cNvPr>
            <p:cNvSpPr/>
            <p:nvPr/>
          </p:nvSpPr>
          <p:spPr>
            <a:xfrm>
              <a:off x="4267200" y="2984718"/>
              <a:ext cx="651933" cy="220133"/>
            </a:xfrm>
            <a:prstGeom prst="down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endParaRPr lang="en-US" sz="2000" b="1" kern="0">
                <a:solidFill>
                  <a:prstClr val="white"/>
                </a:solidFill>
              </a:endParaRPr>
            </a:p>
          </p:txBody>
        </p:sp>
        <p:sp>
          <p:nvSpPr>
            <p:cNvPr id="97" name="Down Arrow 741">
              <a:extLst>
                <a:ext uri="{FF2B5EF4-FFF2-40B4-BE49-F238E27FC236}">
                  <a16:creationId xmlns:a16="http://schemas.microsoft.com/office/drawing/2014/main" id="{4B4EF9A2-E66D-4C9A-811B-9540087B98B0}"/>
                </a:ext>
              </a:extLst>
            </p:cNvPr>
            <p:cNvSpPr/>
            <p:nvPr/>
          </p:nvSpPr>
          <p:spPr>
            <a:xfrm>
              <a:off x="4267200" y="3683436"/>
              <a:ext cx="651933" cy="220133"/>
            </a:xfrm>
            <a:prstGeom prst="down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endParaRPr lang="en-US" sz="2000" b="1" kern="0">
                <a:solidFill>
                  <a:prstClr val="white"/>
                </a:solidFill>
              </a:endParaRPr>
            </a:p>
          </p:txBody>
        </p:sp>
        <p:sp>
          <p:nvSpPr>
            <p:cNvPr id="98" name="Down Arrow 741">
              <a:extLst>
                <a:ext uri="{FF2B5EF4-FFF2-40B4-BE49-F238E27FC236}">
                  <a16:creationId xmlns:a16="http://schemas.microsoft.com/office/drawing/2014/main" id="{7764C34E-FE41-4614-9F9B-E8B05A4F36A6}"/>
                </a:ext>
              </a:extLst>
            </p:cNvPr>
            <p:cNvSpPr/>
            <p:nvPr/>
          </p:nvSpPr>
          <p:spPr>
            <a:xfrm>
              <a:off x="4267200" y="4382154"/>
              <a:ext cx="651933" cy="220133"/>
            </a:xfrm>
            <a:prstGeom prst="down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endParaRPr lang="en-US" sz="2000" b="1" kern="0">
                <a:solidFill>
                  <a:prstClr val="white"/>
                </a:solidFill>
              </a:endParaRPr>
            </a:p>
          </p:txBody>
        </p:sp>
        <p:sp>
          <p:nvSpPr>
            <p:cNvPr id="99" name="Down Arrow 741">
              <a:extLst>
                <a:ext uri="{FF2B5EF4-FFF2-40B4-BE49-F238E27FC236}">
                  <a16:creationId xmlns:a16="http://schemas.microsoft.com/office/drawing/2014/main" id="{4A880A15-B3B0-44A1-96E8-59A2D9391BDB}"/>
                </a:ext>
              </a:extLst>
            </p:cNvPr>
            <p:cNvSpPr/>
            <p:nvPr/>
          </p:nvSpPr>
          <p:spPr>
            <a:xfrm>
              <a:off x="4267200" y="5080872"/>
              <a:ext cx="651933" cy="220133"/>
            </a:xfrm>
            <a:prstGeom prst="down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endParaRPr lang="en-US" sz="2000" b="1" kern="0">
                <a:solidFill>
                  <a:prstClr val="white"/>
                </a:solidFill>
              </a:endParaRPr>
            </a:p>
          </p:txBody>
        </p:sp>
        <p:sp>
          <p:nvSpPr>
            <p:cNvPr id="100" name="Down Arrow 741">
              <a:extLst>
                <a:ext uri="{FF2B5EF4-FFF2-40B4-BE49-F238E27FC236}">
                  <a16:creationId xmlns:a16="http://schemas.microsoft.com/office/drawing/2014/main" id="{CC57E4FE-0963-4980-86AC-A60C4D2DB0B8}"/>
                </a:ext>
              </a:extLst>
            </p:cNvPr>
            <p:cNvSpPr/>
            <p:nvPr/>
          </p:nvSpPr>
          <p:spPr>
            <a:xfrm>
              <a:off x="4267200" y="5779590"/>
              <a:ext cx="651933" cy="220133"/>
            </a:xfrm>
            <a:prstGeom prst="down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573054">
                <a:defRPr/>
              </a:pPr>
              <a:endParaRPr lang="en-US" sz="2000" b="1" kern="0">
                <a:solidFill>
                  <a:prstClr val="white"/>
                </a:solidFill>
              </a:endParaRPr>
            </a:p>
          </p:txBody>
        </p:sp>
      </p:grpSp>
      <p:sp>
        <p:nvSpPr>
          <p:cNvPr id="32" name="Explosion: 8 Points 31">
            <a:extLst>
              <a:ext uri="{FF2B5EF4-FFF2-40B4-BE49-F238E27FC236}">
                <a16:creationId xmlns:a16="http://schemas.microsoft.com/office/drawing/2014/main" id="{74DE0F80-337C-4CC8-B778-3936B2D1F0E2}"/>
              </a:ext>
            </a:extLst>
          </p:cNvPr>
          <p:cNvSpPr/>
          <p:nvPr/>
        </p:nvSpPr>
        <p:spPr>
          <a:xfrm>
            <a:off x="7751233" y="2298413"/>
            <a:ext cx="762000" cy="838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3" name="Explosion: 8 Points 32">
            <a:extLst>
              <a:ext uri="{FF2B5EF4-FFF2-40B4-BE49-F238E27FC236}">
                <a16:creationId xmlns:a16="http://schemas.microsoft.com/office/drawing/2014/main" id="{22B8BA5D-CFE9-45FD-A539-FD7F1D842A64}"/>
              </a:ext>
            </a:extLst>
          </p:cNvPr>
          <p:cNvSpPr/>
          <p:nvPr/>
        </p:nvSpPr>
        <p:spPr>
          <a:xfrm>
            <a:off x="7751233" y="4407494"/>
            <a:ext cx="762000" cy="838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4" name="Explosion: 8 Points 33">
            <a:extLst>
              <a:ext uri="{FF2B5EF4-FFF2-40B4-BE49-F238E27FC236}">
                <a16:creationId xmlns:a16="http://schemas.microsoft.com/office/drawing/2014/main" id="{EAFC7D79-475D-4B1E-8974-2F771596D7B0}"/>
              </a:ext>
            </a:extLst>
          </p:cNvPr>
          <p:cNvSpPr/>
          <p:nvPr/>
        </p:nvSpPr>
        <p:spPr>
          <a:xfrm>
            <a:off x="7785869" y="5127894"/>
            <a:ext cx="762000" cy="838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5" name="TextBox 34">
            <a:extLst>
              <a:ext uri="{FF2B5EF4-FFF2-40B4-BE49-F238E27FC236}">
                <a16:creationId xmlns:a16="http://schemas.microsoft.com/office/drawing/2014/main" id="{88B6CDD0-0839-46BE-939F-B88508F28009}"/>
              </a:ext>
            </a:extLst>
          </p:cNvPr>
          <p:cNvSpPr txBox="1"/>
          <p:nvPr/>
        </p:nvSpPr>
        <p:spPr>
          <a:xfrm>
            <a:off x="8552488" y="2401670"/>
            <a:ext cx="1810713" cy="646331"/>
          </a:xfrm>
          <a:prstGeom prst="rect">
            <a:avLst/>
          </a:prstGeom>
          <a:noFill/>
        </p:spPr>
        <p:txBody>
          <a:bodyPr wrap="square" rtlCol="0">
            <a:spAutoFit/>
          </a:bodyPr>
          <a:lstStyle/>
          <a:p>
            <a:r>
              <a:rPr lang="en-US" dirty="0"/>
              <a:t>Classifying Travel</a:t>
            </a:r>
          </a:p>
          <a:p>
            <a:r>
              <a:rPr lang="en-US" dirty="0"/>
              <a:t>Conditions</a:t>
            </a:r>
          </a:p>
        </p:txBody>
      </p:sp>
      <p:sp>
        <p:nvSpPr>
          <p:cNvPr id="36" name="Explosion: 8 Points 35">
            <a:extLst>
              <a:ext uri="{FF2B5EF4-FFF2-40B4-BE49-F238E27FC236}">
                <a16:creationId xmlns:a16="http://schemas.microsoft.com/office/drawing/2014/main" id="{61E535FE-DCD2-4DF7-983C-F16C2CDFB04B}"/>
              </a:ext>
            </a:extLst>
          </p:cNvPr>
          <p:cNvSpPr/>
          <p:nvPr/>
        </p:nvSpPr>
        <p:spPr>
          <a:xfrm>
            <a:off x="1677731" y="1000140"/>
            <a:ext cx="762000" cy="838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7" name="TextBox 36">
            <a:extLst>
              <a:ext uri="{FF2B5EF4-FFF2-40B4-BE49-F238E27FC236}">
                <a16:creationId xmlns:a16="http://schemas.microsoft.com/office/drawing/2014/main" id="{E653AADF-2489-40D9-B40F-2C2205EA1C4F}"/>
              </a:ext>
            </a:extLst>
          </p:cNvPr>
          <p:cNvSpPr txBox="1"/>
          <p:nvPr/>
        </p:nvSpPr>
        <p:spPr>
          <a:xfrm>
            <a:off x="2390857" y="1253490"/>
            <a:ext cx="3121945" cy="369332"/>
          </a:xfrm>
          <a:prstGeom prst="rect">
            <a:avLst/>
          </a:prstGeom>
          <a:noFill/>
        </p:spPr>
        <p:txBody>
          <a:bodyPr wrap="none" rtlCol="0">
            <a:spAutoFit/>
          </a:bodyPr>
          <a:lstStyle/>
          <a:p>
            <a:r>
              <a:rPr lang="en-US" b="1" dirty="0">
                <a:solidFill>
                  <a:schemeClr val="bg1"/>
                </a:solidFill>
              </a:rPr>
              <a:t>Major Changes in 2019 Update</a:t>
            </a:r>
          </a:p>
        </p:txBody>
      </p:sp>
      <p:sp>
        <p:nvSpPr>
          <p:cNvPr id="38" name="TextBox 37">
            <a:extLst>
              <a:ext uri="{FF2B5EF4-FFF2-40B4-BE49-F238E27FC236}">
                <a16:creationId xmlns:a16="http://schemas.microsoft.com/office/drawing/2014/main" id="{1E3752CB-B8AB-42E9-98D4-8BC84D062229}"/>
              </a:ext>
            </a:extLst>
          </p:cNvPr>
          <p:cNvSpPr txBox="1"/>
          <p:nvPr/>
        </p:nvSpPr>
        <p:spPr>
          <a:xfrm>
            <a:off x="8510925" y="4481564"/>
            <a:ext cx="1305999" cy="646331"/>
          </a:xfrm>
          <a:prstGeom prst="rect">
            <a:avLst/>
          </a:prstGeom>
          <a:noFill/>
        </p:spPr>
        <p:txBody>
          <a:bodyPr wrap="none" rtlCol="0">
            <a:spAutoFit/>
          </a:bodyPr>
          <a:lstStyle/>
          <a:p>
            <a:r>
              <a:rPr lang="en-US" dirty="0"/>
              <a:t>Data-Driven</a:t>
            </a:r>
          </a:p>
          <a:p>
            <a:r>
              <a:rPr lang="en-US" dirty="0"/>
              <a:t>Calibration</a:t>
            </a:r>
          </a:p>
        </p:txBody>
      </p:sp>
      <p:sp>
        <p:nvSpPr>
          <p:cNvPr id="39" name="TextBox 38">
            <a:extLst>
              <a:ext uri="{FF2B5EF4-FFF2-40B4-BE49-F238E27FC236}">
                <a16:creationId xmlns:a16="http://schemas.microsoft.com/office/drawing/2014/main" id="{BC8C1858-782A-428C-AD4C-0EC510B60B1F}"/>
              </a:ext>
            </a:extLst>
          </p:cNvPr>
          <p:cNvSpPr txBox="1"/>
          <p:nvPr/>
        </p:nvSpPr>
        <p:spPr>
          <a:xfrm>
            <a:off x="8510925" y="5127894"/>
            <a:ext cx="2028825" cy="923330"/>
          </a:xfrm>
          <a:prstGeom prst="rect">
            <a:avLst/>
          </a:prstGeom>
          <a:noFill/>
        </p:spPr>
        <p:txBody>
          <a:bodyPr wrap="none" rtlCol="0">
            <a:spAutoFit/>
          </a:bodyPr>
          <a:lstStyle/>
          <a:p>
            <a:r>
              <a:rPr lang="en-US" dirty="0"/>
              <a:t>Annualized Analysis</a:t>
            </a:r>
          </a:p>
          <a:p>
            <a:r>
              <a:rPr lang="en-US" dirty="0"/>
              <a:t>Using Statistical</a:t>
            </a:r>
          </a:p>
          <a:p>
            <a:r>
              <a:rPr lang="en-US" dirty="0"/>
              <a:t>Methods</a:t>
            </a:r>
          </a:p>
        </p:txBody>
      </p:sp>
    </p:spTree>
    <p:extLst>
      <p:ext uri="{BB962C8B-B14F-4D97-AF65-F5344CB8AC3E}">
        <p14:creationId xmlns:p14="http://schemas.microsoft.com/office/powerpoint/2010/main" val="67783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AB2397-4D82-4CA8-8AA6-C44545AB14A8}"/>
              </a:ext>
            </a:extLst>
          </p:cNvPr>
          <p:cNvSpPr>
            <a:spLocks noGrp="1"/>
          </p:cNvSpPr>
          <p:nvPr>
            <p:ph idx="1"/>
          </p:nvPr>
        </p:nvSpPr>
        <p:spPr>
          <a:xfrm>
            <a:off x="974755" y="1676399"/>
            <a:ext cx="10468825" cy="4481902"/>
          </a:xfrm>
        </p:spPr>
        <p:txBody>
          <a:bodyPr>
            <a:noAutofit/>
          </a:bodyPr>
          <a:lstStyle/>
          <a:p>
            <a:pPr>
              <a:spcBef>
                <a:spcPts val="0"/>
              </a:spcBef>
            </a:pPr>
            <a:r>
              <a:rPr lang="en-US" sz="2100" b="1" dirty="0"/>
              <a:t>Objectives – </a:t>
            </a:r>
            <a:r>
              <a:rPr lang="en-US" sz="2100" dirty="0"/>
              <a:t>To define project purpose, identify project influence </a:t>
            </a:r>
          </a:p>
          <a:p>
            <a:pPr marL="0" indent="0">
              <a:spcBef>
                <a:spcPts val="0"/>
              </a:spcBef>
              <a:buNone/>
            </a:pPr>
            <a:r>
              <a:rPr lang="en-US" sz="2100" dirty="0"/>
              <a:t>      area and analytic time period(s), characterize the alternatives </a:t>
            </a:r>
          </a:p>
          <a:p>
            <a:pPr marL="0" indent="0">
              <a:spcBef>
                <a:spcPts val="0"/>
              </a:spcBef>
              <a:buNone/>
            </a:pPr>
            <a:r>
              <a:rPr lang="en-US" sz="2100" dirty="0"/>
              <a:t>      to be evaluated, select performance measures, develop a general </a:t>
            </a:r>
            <a:br>
              <a:rPr lang="en-US" sz="2100" dirty="0"/>
            </a:br>
            <a:r>
              <a:rPr lang="en-US" sz="2100" dirty="0"/>
              <a:t>      technical approach (including tool selection) and estimate staff </a:t>
            </a:r>
          </a:p>
          <a:p>
            <a:pPr marL="0" indent="0">
              <a:spcBef>
                <a:spcPts val="0"/>
              </a:spcBef>
              <a:buNone/>
            </a:pPr>
            <a:r>
              <a:rPr lang="en-US" sz="2100" dirty="0"/>
              <a:t>      time and other costs.</a:t>
            </a:r>
          </a:p>
          <a:p>
            <a:pPr>
              <a:spcBef>
                <a:spcPts val="0"/>
              </a:spcBef>
            </a:pPr>
            <a:r>
              <a:rPr lang="en-US" sz="2100" b="1" dirty="0"/>
              <a:t>Key Points</a:t>
            </a:r>
          </a:p>
          <a:p>
            <a:pPr lvl="1">
              <a:spcBef>
                <a:spcPts val="0"/>
              </a:spcBef>
            </a:pPr>
            <a:r>
              <a:rPr lang="en-US" sz="2100" dirty="0"/>
              <a:t>Convene stakeholders to develop a clear objective for the analysis.</a:t>
            </a:r>
          </a:p>
          <a:p>
            <a:pPr lvl="1">
              <a:spcBef>
                <a:spcPts val="0"/>
              </a:spcBef>
            </a:pPr>
            <a:r>
              <a:rPr lang="en-US" sz="2100" dirty="0"/>
              <a:t>Identify alternatives to be analyzed.</a:t>
            </a:r>
          </a:p>
          <a:p>
            <a:pPr lvl="1">
              <a:spcBef>
                <a:spcPts val="0"/>
              </a:spcBef>
            </a:pPr>
            <a:r>
              <a:rPr lang="en-US" sz="2100" dirty="0"/>
              <a:t>Define what performance measures will differentiate alternatives.</a:t>
            </a:r>
          </a:p>
          <a:p>
            <a:pPr lvl="1">
              <a:spcBef>
                <a:spcPts val="0"/>
              </a:spcBef>
            </a:pPr>
            <a:r>
              <a:rPr lang="en-US" sz="2100" dirty="0"/>
              <a:t>Determine the scope of the effort (geographic and temporal).</a:t>
            </a:r>
          </a:p>
          <a:p>
            <a:pPr lvl="1">
              <a:spcBef>
                <a:spcPts val="0"/>
              </a:spcBef>
            </a:pPr>
            <a:r>
              <a:rPr lang="en-US" sz="2100" dirty="0"/>
              <a:t>Prepare an appropriate technical approach.</a:t>
            </a:r>
          </a:p>
          <a:p>
            <a:pPr lvl="1">
              <a:spcBef>
                <a:spcPts val="0"/>
              </a:spcBef>
            </a:pPr>
            <a:r>
              <a:rPr lang="en-US" sz="2100" dirty="0"/>
              <a:t>Estimate resources.</a:t>
            </a:r>
          </a:p>
        </p:txBody>
      </p:sp>
      <p:sp>
        <p:nvSpPr>
          <p:cNvPr id="3" name="Slide Number Placeholder 2">
            <a:extLst>
              <a:ext uri="{FF2B5EF4-FFF2-40B4-BE49-F238E27FC236}">
                <a16:creationId xmlns:a16="http://schemas.microsoft.com/office/drawing/2014/main" id="{B46434D6-A4D8-4BD0-84C9-5C4C82DA219B}"/>
              </a:ext>
            </a:extLst>
          </p:cNvPr>
          <p:cNvSpPr>
            <a:spLocks noGrp="1"/>
          </p:cNvSpPr>
          <p:nvPr>
            <p:ph type="sldNum" sz="quarter" idx="12"/>
          </p:nvPr>
        </p:nvSpPr>
        <p:spPr/>
        <p:txBody>
          <a:bodyPr/>
          <a:lstStyle/>
          <a:p>
            <a:fld id="{964C510D-D580-43A2-9ABD-5D3EEA2F3D97}" type="slidenum">
              <a:rPr lang="en-US" smtClean="0"/>
              <a:t>6</a:t>
            </a:fld>
            <a:endParaRPr lang="en-US"/>
          </a:p>
        </p:txBody>
      </p:sp>
      <p:sp>
        <p:nvSpPr>
          <p:cNvPr id="4" name="Title 3">
            <a:extLst>
              <a:ext uri="{FF2B5EF4-FFF2-40B4-BE49-F238E27FC236}">
                <a16:creationId xmlns:a16="http://schemas.microsoft.com/office/drawing/2014/main" id="{F2799DED-6B59-4742-AC2C-558A3A7BA5F6}"/>
              </a:ext>
            </a:extLst>
          </p:cNvPr>
          <p:cNvSpPr>
            <a:spLocks noGrp="1"/>
          </p:cNvSpPr>
          <p:nvPr>
            <p:ph type="title"/>
          </p:nvPr>
        </p:nvSpPr>
        <p:spPr/>
        <p:txBody>
          <a:bodyPr>
            <a:normAutofit fontScale="90000"/>
          </a:bodyPr>
          <a:lstStyle/>
          <a:p>
            <a:r>
              <a:rPr lang="en-US" dirty="0"/>
              <a:t>Chapter 1: Microsimulation Analysis Planning </a:t>
            </a:r>
          </a:p>
        </p:txBody>
      </p:sp>
      <p:sp>
        <p:nvSpPr>
          <p:cNvPr id="5" name="Rectangle 4">
            <a:extLst>
              <a:ext uri="{FF2B5EF4-FFF2-40B4-BE49-F238E27FC236}">
                <a16:creationId xmlns:a16="http://schemas.microsoft.com/office/drawing/2014/main" id="{D617F365-5357-40BF-8077-5E19FEE29F51}"/>
              </a:ext>
            </a:extLst>
          </p:cNvPr>
          <p:cNvSpPr/>
          <p:nvPr/>
        </p:nvSpPr>
        <p:spPr>
          <a:xfrm>
            <a:off x="5295900" y="5715001"/>
            <a:ext cx="5105400" cy="276999"/>
          </a:xfrm>
          <a:prstGeom prst="rect">
            <a:avLst/>
          </a:prstGeom>
        </p:spPr>
        <p:txBody>
          <a:bodyPr wrap="square">
            <a:spAutoFit/>
          </a:bodyPr>
          <a:lstStyle/>
          <a:p>
            <a:r>
              <a:rPr lang="en-US" sz="1200" dirty="0"/>
              <a:t>Image Source: </a:t>
            </a:r>
            <a:r>
              <a:rPr lang="en-US" sz="1200" i="1" dirty="0">
                <a:hlinkClick r:id="rId3"/>
              </a:rPr>
              <a:t>https://ops.fhwa.dot.gov/publications/fhwahop16072/index.htm</a:t>
            </a:r>
            <a:endParaRPr lang="en-US" sz="1200" i="1" dirty="0"/>
          </a:p>
        </p:txBody>
      </p:sp>
      <p:pic>
        <p:nvPicPr>
          <p:cNvPr id="7" name="Picture 6">
            <a:extLst>
              <a:ext uri="{FF2B5EF4-FFF2-40B4-BE49-F238E27FC236}">
                <a16:creationId xmlns:a16="http://schemas.microsoft.com/office/drawing/2014/main" id="{751B4309-241B-4AD5-B170-A0D4075A0B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348" y="1683189"/>
            <a:ext cx="2228232" cy="2286000"/>
          </a:xfrm>
          <a:prstGeom prst="rect">
            <a:avLst/>
          </a:prstGeom>
        </p:spPr>
      </p:pic>
    </p:spTree>
    <p:extLst>
      <p:ext uri="{BB962C8B-B14F-4D97-AF65-F5344CB8AC3E}">
        <p14:creationId xmlns:p14="http://schemas.microsoft.com/office/powerpoint/2010/main" val="421578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1EAF8C-F418-4A68-8827-CF67D5F4A645}"/>
              </a:ext>
            </a:extLst>
          </p:cNvPr>
          <p:cNvSpPr>
            <a:spLocks noGrp="1"/>
          </p:cNvSpPr>
          <p:nvPr>
            <p:ph idx="1"/>
          </p:nvPr>
        </p:nvSpPr>
        <p:spPr>
          <a:xfrm>
            <a:off x="1523999" y="1676400"/>
            <a:ext cx="9623229" cy="4343400"/>
          </a:xfrm>
        </p:spPr>
        <p:txBody>
          <a:bodyPr>
            <a:normAutofit fontScale="92500" lnSpcReduction="20000"/>
          </a:bodyPr>
          <a:lstStyle/>
          <a:p>
            <a:r>
              <a:rPr lang="en-US" b="1" dirty="0"/>
              <a:t>Objective</a:t>
            </a:r>
            <a:r>
              <a:rPr lang="en-US" dirty="0"/>
              <a:t> – To collect and prepare all the data necessary for the microsimulation analysis (including </a:t>
            </a:r>
            <a:r>
              <a:rPr lang="en-US" u="sng" dirty="0"/>
              <a:t>Identify Travel Conditions using Cluster Analysis</a:t>
            </a:r>
            <a:r>
              <a:rPr lang="en-US" dirty="0"/>
              <a:t>).</a:t>
            </a:r>
          </a:p>
          <a:p>
            <a:r>
              <a:rPr lang="en-US" b="1" dirty="0"/>
              <a:t>Key Points</a:t>
            </a:r>
          </a:p>
          <a:p>
            <a:pPr lvl="1"/>
            <a:r>
              <a:rPr lang="en-US" dirty="0"/>
              <a:t>Measure flows and estimate or forecast demand.</a:t>
            </a:r>
          </a:p>
          <a:p>
            <a:pPr lvl="1"/>
            <a:r>
              <a:rPr lang="en-US" dirty="0"/>
              <a:t>Temporal and geographic scope will impact estimation of demand; so broaden scope to account for onset and dissipation of congestion.</a:t>
            </a:r>
          </a:p>
          <a:p>
            <a:pPr lvl="1"/>
            <a:r>
              <a:rPr lang="en-US" b="1" u="sng" dirty="0"/>
              <a:t>Ensure flow conservation</a:t>
            </a:r>
            <a:r>
              <a:rPr lang="en-US" dirty="0"/>
              <a:t> since it influences analysis.</a:t>
            </a:r>
          </a:p>
          <a:p>
            <a:pPr lvl="1"/>
            <a:r>
              <a:rPr lang="en-US" dirty="0"/>
              <a:t>Use up-to-date geographic information system (GIS) files, maps and drawings</a:t>
            </a:r>
          </a:p>
          <a:p>
            <a:pPr lvl="1"/>
            <a:r>
              <a:rPr lang="en-US" dirty="0"/>
              <a:t>Collect contemporaneous data</a:t>
            </a:r>
          </a:p>
          <a:p>
            <a:pPr lvl="1"/>
            <a:r>
              <a:rPr lang="en-US" dirty="0"/>
              <a:t>Errors in data will make calibration challenging. Ensure data is accurate and verify using field inspection.</a:t>
            </a:r>
          </a:p>
        </p:txBody>
      </p:sp>
      <p:sp>
        <p:nvSpPr>
          <p:cNvPr id="3" name="Slide Number Placeholder 2">
            <a:extLst>
              <a:ext uri="{FF2B5EF4-FFF2-40B4-BE49-F238E27FC236}">
                <a16:creationId xmlns:a16="http://schemas.microsoft.com/office/drawing/2014/main" id="{1769CDA3-B4DA-45AF-A326-E7C729E181B6}"/>
              </a:ext>
            </a:extLst>
          </p:cNvPr>
          <p:cNvSpPr>
            <a:spLocks noGrp="1"/>
          </p:cNvSpPr>
          <p:nvPr>
            <p:ph type="sldNum" sz="quarter" idx="12"/>
          </p:nvPr>
        </p:nvSpPr>
        <p:spPr/>
        <p:txBody>
          <a:bodyPr/>
          <a:lstStyle/>
          <a:p>
            <a:fld id="{964C510D-D580-43A2-9ABD-5D3EEA2F3D97}" type="slidenum">
              <a:rPr lang="en-US" smtClean="0"/>
              <a:t>7</a:t>
            </a:fld>
            <a:endParaRPr lang="en-US"/>
          </a:p>
        </p:txBody>
      </p:sp>
      <p:sp>
        <p:nvSpPr>
          <p:cNvPr id="4" name="Title 3">
            <a:extLst>
              <a:ext uri="{FF2B5EF4-FFF2-40B4-BE49-F238E27FC236}">
                <a16:creationId xmlns:a16="http://schemas.microsoft.com/office/drawing/2014/main" id="{3E418C95-3339-4852-B232-85370D6A1D3E}"/>
              </a:ext>
            </a:extLst>
          </p:cNvPr>
          <p:cNvSpPr>
            <a:spLocks noGrp="1"/>
          </p:cNvSpPr>
          <p:nvPr>
            <p:ph type="title"/>
          </p:nvPr>
        </p:nvSpPr>
        <p:spPr/>
        <p:txBody>
          <a:bodyPr>
            <a:normAutofit/>
          </a:bodyPr>
          <a:lstStyle/>
          <a:p>
            <a:r>
              <a:rPr lang="en-US" dirty="0"/>
              <a:t>Chapter 2: Data Collection and analysis </a:t>
            </a:r>
          </a:p>
        </p:txBody>
      </p:sp>
      <p:sp>
        <p:nvSpPr>
          <p:cNvPr id="8" name="Explosion: 8 Points 7">
            <a:extLst>
              <a:ext uri="{FF2B5EF4-FFF2-40B4-BE49-F238E27FC236}">
                <a16:creationId xmlns:a16="http://schemas.microsoft.com/office/drawing/2014/main" id="{BA9D0519-C7CD-4EFF-8E5D-92D57A7486C7}"/>
              </a:ext>
            </a:extLst>
          </p:cNvPr>
          <p:cNvSpPr/>
          <p:nvPr/>
        </p:nvSpPr>
        <p:spPr>
          <a:xfrm>
            <a:off x="1524000" y="952499"/>
            <a:ext cx="762000" cy="838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9" name="TextBox 8">
            <a:extLst>
              <a:ext uri="{FF2B5EF4-FFF2-40B4-BE49-F238E27FC236}">
                <a16:creationId xmlns:a16="http://schemas.microsoft.com/office/drawing/2014/main" id="{D0FE1718-440E-4CC7-AD1C-79E9744FF072}"/>
              </a:ext>
            </a:extLst>
          </p:cNvPr>
          <p:cNvSpPr txBox="1"/>
          <p:nvPr/>
        </p:nvSpPr>
        <p:spPr>
          <a:xfrm>
            <a:off x="2209801" y="1260126"/>
            <a:ext cx="3121945" cy="369332"/>
          </a:xfrm>
          <a:prstGeom prst="rect">
            <a:avLst/>
          </a:prstGeom>
          <a:noFill/>
        </p:spPr>
        <p:txBody>
          <a:bodyPr wrap="none" rtlCol="0">
            <a:spAutoFit/>
          </a:bodyPr>
          <a:lstStyle/>
          <a:p>
            <a:r>
              <a:rPr lang="en-US" b="1" dirty="0">
                <a:solidFill>
                  <a:schemeClr val="bg1"/>
                </a:solidFill>
              </a:rPr>
              <a:t>Major Changes in 2019 Update</a:t>
            </a:r>
          </a:p>
        </p:txBody>
      </p:sp>
    </p:spTree>
    <p:extLst>
      <p:ext uri="{BB962C8B-B14F-4D97-AF65-F5344CB8AC3E}">
        <p14:creationId xmlns:p14="http://schemas.microsoft.com/office/powerpoint/2010/main" val="317911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5C66AA-0240-4345-A7EB-A7B3FF4CC477}"/>
              </a:ext>
            </a:extLst>
          </p:cNvPr>
          <p:cNvSpPr>
            <a:spLocks noGrp="1"/>
          </p:cNvSpPr>
          <p:nvPr>
            <p:ph idx="1"/>
          </p:nvPr>
        </p:nvSpPr>
        <p:spPr>
          <a:xfrm>
            <a:off x="977773" y="1676400"/>
            <a:ext cx="10619715" cy="4648200"/>
          </a:xfrm>
        </p:spPr>
        <p:txBody>
          <a:bodyPr>
            <a:noAutofit/>
          </a:bodyPr>
          <a:lstStyle/>
          <a:p>
            <a:pPr>
              <a:spcBef>
                <a:spcPts val="200"/>
              </a:spcBef>
            </a:pPr>
            <a:r>
              <a:rPr lang="en-US" sz="1900" dirty="0"/>
              <a:t>Data-Scarce Methods</a:t>
            </a:r>
          </a:p>
          <a:p>
            <a:pPr lvl="1">
              <a:spcBef>
                <a:spcPts val="200"/>
              </a:spcBef>
            </a:pPr>
            <a:r>
              <a:rPr lang="en-US" sz="1900" dirty="0"/>
              <a:t>Throw out all so-called “abnormal” days:</a:t>
            </a:r>
          </a:p>
          <a:p>
            <a:pPr lvl="2">
              <a:spcBef>
                <a:spcPts val="200"/>
              </a:spcBef>
            </a:pPr>
            <a:r>
              <a:rPr lang="en-US" sz="1900" dirty="0"/>
              <a:t>Bad weather</a:t>
            </a:r>
          </a:p>
          <a:p>
            <a:pPr lvl="2">
              <a:spcBef>
                <a:spcPts val="200"/>
              </a:spcBef>
            </a:pPr>
            <a:r>
              <a:rPr lang="en-US" sz="1900" dirty="0"/>
              <a:t>Any day with a crash or incident </a:t>
            </a:r>
          </a:p>
          <a:p>
            <a:pPr lvl="2">
              <a:spcBef>
                <a:spcPts val="200"/>
              </a:spcBef>
            </a:pPr>
            <a:r>
              <a:rPr lang="en-US" sz="1900" dirty="0"/>
              <a:t>Days with “different” travel demand patterns</a:t>
            </a:r>
          </a:p>
          <a:p>
            <a:pPr lvl="3">
              <a:spcBef>
                <a:spcPts val="200"/>
              </a:spcBef>
            </a:pPr>
            <a:r>
              <a:rPr lang="en-US" sz="1900" dirty="0"/>
              <a:t>Mondays, Fridays, Holidays, Days Before Holidays…</a:t>
            </a:r>
          </a:p>
          <a:p>
            <a:pPr lvl="1">
              <a:spcBef>
                <a:spcPts val="200"/>
              </a:spcBef>
            </a:pPr>
            <a:r>
              <a:rPr lang="en-US" sz="1900" dirty="0"/>
              <a:t>Then take an average of whatever is left over</a:t>
            </a:r>
          </a:p>
          <a:p>
            <a:pPr lvl="1">
              <a:spcBef>
                <a:spcPts val="200"/>
              </a:spcBef>
            </a:pPr>
            <a:r>
              <a:rPr lang="en-US" sz="1900" dirty="0"/>
              <a:t>Supplement any missing data by “stitching in” data taken from many different years, even if there is no logical consistency</a:t>
            </a:r>
          </a:p>
          <a:p>
            <a:pPr>
              <a:spcBef>
                <a:spcPts val="200"/>
              </a:spcBef>
            </a:pPr>
            <a:r>
              <a:rPr lang="en-US" sz="1900" dirty="0"/>
              <a:t>Weaknesses of using these methods</a:t>
            </a:r>
          </a:p>
          <a:p>
            <a:pPr lvl="1">
              <a:spcBef>
                <a:spcPts val="200"/>
              </a:spcBef>
            </a:pPr>
            <a:r>
              <a:rPr lang="en-US" sz="1900" dirty="0"/>
              <a:t>Significant effort spent “grooming” data rather than analyzing</a:t>
            </a:r>
          </a:p>
          <a:p>
            <a:pPr lvl="1">
              <a:spcBef>
                <a:spcPts val="200"/>
              </a:spcBef>
            </a:pPr>
            <a:r>
              <a:rPr lang="en-US" sz="1900" b="1" u="sng" dirty="0"/>
              <a:t>2/3 or more</a:t>
            </a:r>
            <a:r>
              <a:rPr lang="en-US" sz="1900" dirty="0"/>
              <a:t> of days/data ends up being thrown away</a:t>
            </a:r>
          </a:p>
          <a:p>
            <a:pPr lvl="1">
              <a:spcBef>
                <a:spcPts val="200"/>
              </a:spcBef>
            </a:pPr>
            <a:r>
              <a:rPr lang="en-US" sz="1900" dirty="0"/>
              <a:t>Average days create phantom bottlenecks in the system that cannot be logically represented in simulation (making calibration difficult)</a:t>
            </a:r>
          </a:p>
          <a:p>
            <a:pPr>
              <a:spcBef>
                <a:spcPts val="200"/>
              </a:spcBef>
            </a:pPr>
            <a:endParaRPr lang="en-US" sz="1900" dirty="0"/>
          </a:p>
        </p:txBody>
      </p:sp>
      <p:sp>
        <p:nvSpPr>
          <p:cNvPr id="3" name="Slide Number Placeholder 2">
            <a:extLst>
              <a:ext uri="{FF2B5EF4-FFF2-40B4-BE49-F238E27FC236}">
                <a16:creationId xmlns:a16="http://schemas.microsoft.com/office/drawing/2014/main" id="{E7FEE5BA-D198-4E6F-834E-458BBDE911E3}"/>
              </a:ext>
            </a:extLst>
          </p:cNvPr>
          <p:cNvSpPr>
            <a:spLocks noGrp="1"/>
          </p:cNvSpPr>
          <p:nvPr>
            <p:ph type="sldNum" sz="quarter" idx="12"/>
          </p:nvPr>
        </p:nvSpPr>
        <p:spPr/>
        <p:txBody>
          <a:bodyPr/>
          <a:lstStyle/>
          <a:p>
            <a:pPr>
              <a:defRPr/>
            </a:pPr>
            <a:fld id="{964C510D-D580-43A2-9ABD-5D3EEA2F3D97}" type="slidenum">
              <a:rPr lang="en-US">
                <a:solidFill>
                  <a:prstClr val="white"/>
                </a:solidFill>
                <a:latin typeface="Calibri"/>
              </a:rPr>
              <a:pPr>
                <a:defRPr/>
              </a:pPr>
              <a:t>8</a:t>
            </a:fld>
            <a:endParaRPr lang="en-US">
              <a:solidFill>
                <a:prstClr val="white"/>
              </a:solidFill>
              <a:latin typeface="Calibri"/>
            </a:endParaRPr>
          </a:p>
        </p:txBody>
      </p:sp>
      <p:sp>
        <p:nvSpPr>
          <p:cNvPr id="4" name="Title 3">
            <a:extLst>
              <a:ext uri="{FF2B5EF4-FFF2-40B4-BE49-F238E27FC236}">
                <a16:creationId xmlns:a16="http://schemas.microsoft.com/office/drawing/2014/main" id="{07A97C3E-CD40-4FBD-ACF9-2EBE66C96C33}"/>
              </a:ext>
            </a:extLst>
          </p:cNvPr>
          <p:cNvSpPr>
            <a:spLocks noGrp="1"/>
          </p:cNvSpPr>
          <p:nvPr>
            <p:ph type="title"/>
          </p:nvPr>
        </p:nvSpPr>
        <p:spPr>
          <a:xfrm>
            <a:off x="1883422" y="76200"/>
            <a:ext cx="8555978" cy="1143000"/>
          </a:xfrm>
        </p:spPr>
        <p:txBody>
          <a:bodyPr>
            <a:noAutofit/>
          </a:bodyPr>
          <a:lstStyle/>
          <a:p>
            <a:r>
              <a:rPr lang="en-US" dirty="0"/>
              <a:t>The danger of applying data-scarce methods in a data-rich environment</a:t>
            </a:r>
          </a:p>
        </p:txBody>
      </p:sp>
    </p:spTree>
    <p:extLst>
      <p:ext uri="{BB962C8B-B14F-4D97-AF65-F5344CB8AC3E}">
        <p14:creationId xmlns:p14="http://schemas.microsoft.com/office/powerpoint/2010/main" val="204637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0F0CDE-C084-4592-AFD2-980A100C2DB2}"/>
              </a:ext>
            </a:extLst>
          </p:cNvPr>
          <p:cNvSpPr/>
          <p:nvPr/>
        </p:nvSpPr>
        <p:spPr>
          <a:xfrm>
            <a:off x="2209801" y="1676400"/>
            <a:ext cx="8000999" cy="4679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7FEE5BA-D198-4E6F-834E-458BBDE911E3}"/>
              </a:ext>
            </a:extLst>
          </p:cNvPr>
          <p:cNvSpPr>
            <a:spLocks noGrp="1"/>
          </p:cNvSpPr>
          <p:nvPr>
            <p:ph type="sldNum" sz="quarter" idx="12"/>
          </p:nvPr>
        </p:nvSpPr>
        <p:spPr/>
        <p:txBody>
          <a:bodyPr/>
          <a:lstStyle/>
          <a:p>
            <a:pPr>
              <a:defRPr/>
            </a:pPr>
            <a:fld id="{964C510D-D580-43A2-9ABD-5D3EEA2F3D97}" type="slidenum">
              <a:rPr lang="en-US">
                <a:solidFill>
                  <a:prstClr val="white"/>
                </a:solidFill>
                <a:latin typeface="Calibri"/>
              </a:rPr>
              <a:pPr>
                <a:defRPr/>
              </a:pPr>
              <a:t>9</a:t>
            </a:fld>
            <a:endParaRPr lang="en-US">
              <a:solidFill>
                <a:prstClr val="white"/>
              </a:solidFill>
              <a:latin typeface="Calibri"/>
            </a:endParaRPr>
          </a:p>
        </p:txBody>
      </p:sp>
      <p:sp>
        <p:nvSpPr>
          <p:cNvPr id="4" name="Title 3">
            <a:extLst>
              <a:ext uri="{FF2B5EF4-FFF2-40B4-BE49-F238E27FC236}">
                <a16:creationId xmlns:a16="http://schemas.microsoft.com/office/drawing/2014/main" id="{07A97C3E-CD40-4FBD-ACF9-2EBE66C96C33}"/>
              </a:ext>
            </a:extLst>
          </p:cNvPr>
          <p:cNvSpPr>
            <a:spLocks noGrp="1"/>
          </p:cNvSpPr>
          <p:nvPr>
            <p:ph type="title"/>
          </p:nvPr>
        </p:nvSpPr>
        <p:spPr>
          <a:xfrm>
            <a:off x="1883424" y="76200"/>
            <a:ext cx="8403577" cy="1143000"/>
          </a:xfrm>
        </p:spPr>
        <p:txBody>
          <a:bodyPr>
            <a:normAutofit fontScale="90000"/>
          </a:bodyPr>
          <a:lstStyle/>
          <a:p>
            <a:r>
              <a:rPr lang="en-US" dirty="0"/>
              <a:t>average or “normal” day fails to capture full range of dynamic travel conditions</a:t>
            </a:r>
          </a:p>
        </p:txBody>
      </p:sp>
      <p:sp>
        <p:nvSpPr>
          <p:cNvPr id="115" name="TextBox 114">
            <a:extLst>
              <a:ext uri="{FF2B5EF4-FFF2-40B4-BE49-F238E27FC236}">
                <a16:creationId xmlns:a16="http://schemas.microsoft.com/office/drawing/2014/main" id="{B98182EF-04E5-4804-8246-D868E3C5A1F6}"/>
              </a:ext>
            </a:extLst>
          </p:cNvPr>
          <p:cNvSpPr txBox="1"/>
          <p:nvPr/>
        </p:nvSpPr>
        <p:spPr bwMode="auto">
          <a:xfrm>
            <a:off x="8018864" y="1713859"/>
            <a:ext cx="2142192" cy="923330"/>
          </a:xfrm>
          <a:prstGeom prst="rect">
            <a:avLst/>
          </a:prstGeom>
          <a:noFill/>
        </p:spPr>
        <p:txBody>
          <a:bodyPr wrap="square">
            <a:spAutoFit/>
          </a:bodyPr>
          <a:lstStyle/>
          <a:p>
            <a:pPr algn="ctr">
              <a:defRPr/>
            </a:pPr>
            <a:r>
              <a:rPr lang="en-US" i="1" kern="0" dirty="0">
                <a:solidFill>
                  <a:srgbClr val="000000"/>
                </a:solidFill>
                <a:cs typeface="Arial Narrow"/>
              </a:rPr>
              <a:t>Real systems have good days and bad days.</a:t>
            </a:r>
          </a:p>
        </p:txBody>
      </p:sp>
      <p:sp>
        <p:nvSpPr>
          <p:cNvPr id="126" name="TextBox 125">
            <a:extLst>
              <a:ext uri="{FF2B5EF4-FFF2-40B4-BE49-F238E27FC236}">
                <a16:creationId xmlns:a16="http://schemas.microsoft.com/office/drawing/2014/main" id="{382E844B-D9ED-49B8-81B1-E63F2CF15659}"/>
              </a:ext>
            </a:extLst>
          </p:cNvPr>
          <p:cNvSpPr txBox="1"/>
          <p:nvPr/>
        </p:nvSpPr>
        <p:spPr bwMode="auto">
          <a:xfrm>
            <a:off x="8050729" y="2700041"/>
            <a:ext cx="2078463" cy="1754326"/>
          </a:xfrm>
          <a:prstGeom prst="rect">
            <a:avLst/>
          </a:prstGeom>
          <a:noFill/>
        </p:spPr>
        <p:txBody>
          <a:bodyPr wrap="square">
            <a:spAutoFit/>
          </a:bodyPr>
          <a:lstStyle/>
          <a:p>
            <a:pPr algn="ctr">
              <a:defRPr/>
            </a:pPr>
            <a:r>
              <a:rPr lang="en-US" i="1" dirty="0"/>
              <a:t>When we throw out data, and then take an average, we create an artificial day that is not representative.</a:t>
            </a:r>
          </a:p>
        </p:txBody>
      </p:sp>
      <p:sp>
        <p:nvSpPr>
          <p:cNvPr id="127" name="TextBox 126">
            <a:extLst>
              <a:ext uri="{FF2B5EF4-FFF2-40B4-BE49-F238E27FC236}">
                <a16:creationId xmlns:a16="http://schemas.microsoft.com/office/drawing/2014/main" id="{BA1B9975-DB3E-462A-8FA5-76BE005DE6A3}"/>
              </a:ext>
            </a:extLst>
          </p:cNvPr>
          <p:cNvSpPr txBox="1"/>
          <p:nvPr/>
        </p:nvSpPr>
        <p:spPr bwMode="auto">
          <a:xfrm>
            <a:off x="8061959" y="4513518"/>
            <a:ext cx="2133600" cy="1754326"/>
          </a:xfrm>
          <a:prstGeom prst="rect">
            <a:avLst/>
          </a:prstGeom>
          <a:noFill/>
        </p:spPr>
        <p:txBody>
          <a:bodyPr wrap="square">
            <a:spAutoFit/>
          </a:bodyPr>
          <a:lstStyle/>
          <a:p>
            <a:pPr algn="ctr">
              <a:defRPr/>
            </a:pPr>
            <a:r>
              <a:rPr lang="en-US" i="1" kern="0" dirty="0">
                <a:solidFill>
                  <a:srgbClr val="000000"/>
                </a:solidFill>
                <a:cs typeface="Arial Narrow"/>
              </a:rPr>
              <a:t>A “normal” day based on an average corresponds to no actual day experience in the system</a:t>
            </a:r>
          </a:p>
        </p:txBody>
      </p:sp>
      <p:pic>
        <p:nvPicPr>
          <p:cNvPr id="21" name="Picture 3">
            <a:extLst>
              <a:ext uri="{FF2B5EF4-FFF2-40B4-BE49-F238E27FC236}">
                <a16:creationId xmlns:a16="http://schemas.microsoft.com/office/drawing/2014/main" id="{96EF3D26-6117-40B6-852B-A330814835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338" y="1815085"/>
            <a:ext cx="588181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a:extLst>
              <a:ext uri="{FF2B5EF4-FFF2-40B4-BE49-F238E27FC236}">
                <a16:creationId xmlns:a16="http://schemas.microsoft.com/office/drawing/2014/main" id="{B4345A9F-1190-46A5-B664-EA739E721493}"/>
              </a:ext>
            </a:extLst>
          </p:cNvPr>
          <p:cNvCxnSpPr>
            <a:cxnSpLocks/>
          </p:cNvCxnSpPr>
          <p:nvPr/>
        </p:nvCxnSpPr>
        <p:spPr>
          <a:xfrm flipH="1">
            <a:off x="5930081" y="2295417"/>
            <a:ext cx="245296" cy="43815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A59F58-1490-4D01-B3A9-A43605EC9F53}"/>
              </a:ext>
            </a:extLst>
          </p:cNvPr>
          <p:cNvCxnSpPr>
            <a:cxnSpLocks/>
          </p:cNvCxnSpPr>
          <p:nvPr/>
        </p:nvCxnSpPr>
        <p:spPr>
          <a:xfrm flipH="1" flipV="1">
            <a:off x="4114802" y="5334002"/>
            <a:ext cx="380998" cy="2258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A447C9B-4B4C-40D1-A54C-C66FF681619A}"/>
              </a:ext>
            </a:extLst>
          </p:cNvPr>
          <p:cNvCxnSpPr>
            <a:cxnSpLocks/>
          </p:cNvCxnSpPr>
          <p:nvPr/>
        </p:nvCxnSpPr>
        <p:spPr>
          <a:xfrm flipH="1">
            <a:off x="4957804" y="3796159"/>
            <a:ext cx="245296" cy="715151"/>
          </a:xfrm>
          <a:prstGeom prst="straightConnector1">
            <a:avLst/>
          </a:prstGeom>
          <a:ln w="127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0E752C2-0B32-4351-B7C7-05DEDB7CC4A2}"/>
              </a:ext>
            </a:extLst>
          </p:cNvPr>
          <p:cNvSpPr txBox="1"/>
          <p:nvPr/>
        </p:nvSpPr>
        <p:spPr>
          <a:xfrm>
            <a:off x="5562600" y="2018419"/>
            <a:ext cx="2057400" cy="276999"/>
          </a:xfrm>
          <a:prstGeom prst="rect">
            <a:avLst/>
          </a:prstGeom>
          <a:noFill/>
        </p:spPr>
        <p:txBody>
          <a:bodyPr wrap="square" rtlCol="0">
            <a:spAutoFit/>
          </a:bodyPr>
          <a:lstStyle/>
          <a:p>
            <a:pPr algn="ctr"/>
            <a:r>
              <a:rPr lang="en-US" sz="1200" b="1" dirty="0">
                <a:solidFill>
                  <a:srgbClr val="FF0000"/>
                </a:solidFill>
                <a:latin typeface="Comic Sans MS" panose="030F0702030302020204" pitchFamily="66" charset="0"/>
              </a:rPr>
              <a:t>Worst Case Travel Time</a:t>
            </a:r>
          </a:p>
        </p:txBody>
      </p:sp>
      <p:sp>
        <p:nvSpPr>
          <p:cNvPr id="26" name="TextBox 25">
            <a:extLst>
              <a:ext uri="{FF2B5EF4-FFF2-40B4-BE49-F238E27FC236}">
                <a16:creationId xmlns:a16="http://schemas.microsoft.com/office/drawing/2014/main" id="{CAFD2761-9080-4380-A944-02BC43DB5E9B}"/>
              </a:ext>
            </a:extLst>
          </p:cNvPr>
          <p:cNvSpPr txBox="1"/>
          <p:nvPr/>
        </p:nvSpPr>
        <p:spPr>
          <a:xfrm>
            <a:off x="3914725" y="5559807"/>
            <a:ext cx="2260653" cy="276999"/>
          </a:xfrm>
          <a:prstGeom prst="rect">
            <a:avLst/>
          </a:prstGeom>
          <a:noFill/>
        </p:spPr>
        <p:txBody>
          <a:bodyPr wrap="square" rtlCol="0">
            <a:spAutoFit/>
          </a:bodyPr>
          <a:lstStyle/>
          <a:p>
            <a:pPr algn="ctr"/>
            <a:r>
              <a:rPr lang="en-US" sz="1200" b="1" dirty="0">
                <a:solidFill>
                  <a:srgbClr val="00B050"/>
                </a:solidFill>
                <a:latin typeface="Comic Sans MS" panose="030F0702030302020204" pitchFamily="66" charset="0"/>
              </a:rPr>
              <a:t>Best Case Travel Time</a:t>
            </a:r>
          </a:p>
        </p:txBody>
      </p:sp>
      <p:sp>
        <p:nvSpPr>
          <p:cNvPr id="30" name="TextBox 29">
            <a:extLst>
              <a:ext uri="{FF2B5EF4-FFF2-40B4-BE49-F238E27FC236}">
                <a16:creationId xmlns:a16="http://schemas.microsoft.com/office/drawing/2014/main" id="{65089F30-C7C4-4550-B830-57592E87C1AE}"/>
              </a:ext>
            </a:extLst>
          </p:cNvPr>
          <p:cNvSpPr txBox="1"/>
          <p:nvPr/>
        </p:nvSpPr>
        <p:spPr>
          <a:xfrm>
            <a:off x="4348521" y="3544757"/>
            <a:ext cx="2057400" cy="276999"/>
          </a:xfrm>
          <a:prstGeom prst="rect">
            <a:avLst/>
          </a:prstGeom>
          <a:noFill/>
        </p:spPr>
        <p:txBody>
          <a:bodyPr wrap="square" rtlCol="0">
            <a:spAutoFit/>
          </a:bodyPr>
          <a:lstStyle/>
          <a:p>
            <a:pPr algn="ctr"/>
            <a:r>
              <a:rPr lang="en-US" sz="1200" b="1" dirty="0">
                <a:solidFill>
                  <a:srgbClr val="0000CC"/>
                </a:solidFill>
                <a:latin typeface="Comic Sans MS" panose="030F0702030302020204" pitchFamily="66" charset="0"/>
              </a:rPr>
              <a:t>Average Travel Time</a:t>
            </a:r>
          </a:p>
        </p:txBody>
      </p:sp>
    </p:spTree>
    <p:extLst>
      <p:ext uri="{BB962C8B-B14F-4D97-AF65-F5344CB8AC3E}">
        <p14:creationId xmlns:p14="http://schemas.microsoft.com/office/powerpoint/2010/main" val="2399011165"/>
      </p:ext>
    </p:extLst>
  </p:cSld>
  <p:clrMapOvr>
    <a:masterClrMapping/>
  </p:clrMapOvr>
</p:sld>
</file>

<file path=ppt/theme/theme1.xml><?xml version="1.0" encoding="utf-8"?>
<a:theme xmlns:a="http://schemas.openxmlformats.org/drawingml/2006/main" name="FHWA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5403</Words>
  <Application>Microsoft Office PowerPoint</Application>
  <PresentationFormat>Widescreen</PresentationFormat>
  <Paragraphs>547</Paragraphs>
  <Slides>35</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Arial Narrow</vt:lpstr>
      <vt:lpstr>Calibri</vt:lpstr>
      <vt:lpstr>Cambria Math</vt:lpstr>
      <vt:lpstr>Comic Sans MS</vt:lpstr>
      <vt:lpstr>Tahoma</vt:lpstr>
      <vt:lpstr>FHWATheme</vt:lpstr>
      <vt:lpstr>Equation</vt:lpstr>
      <vt:lpstr>Overview of Guidelines for Applying Microsimulation</vt:lpstr>
      <vt:lpstr>Overview of Updated Guidance</vt:lpstr>
      <vt:lpstr>Motivation for Updated Guidance</vt:lpstr>
      <vt:lpstr>Guiding Principles of Microsimulation</vt:lpstr>
      <vt:lpstr>Recap: the 7 Steps in TAT Volume III</vt:lpstr>
      <vt:lpstr>Chapter 1: Microsimulation Analysis Planning </vt:lpstr>
      <vt:lpstr>Chapter 2: Data Collection and analysis </vt:lpstr>
      <vt:lpstr>The danger of applying data-scarce methods in a data-rich environment</vt:lpstr>
      <vt:lpstr>average or “normal” day fails to capture full range of dynamic travel conditions</vt:lpstr>
      <vt:lpstr>Reliability Space Analyses Incorporate Full Spectrum of Travel Conditions</vt:lpstr>
      <vt:lpstr>Group Similar Days/Conditions using statistical analysis</vt:lpstr>
      <vt:lpstr>Find Representative Days in Each Cluster</vt:lpstr>
      <vt:lpstr>Chapter 3: Base Model Development </vt:lpstr>
      <vt:lpstr>chapter 4: Error Checking </vt:lpstr>
      <vt:lpstr>chapter 5: Model Calibration </vt:lpstr>
      <vt:lpstr>Calibration Criteria</vt:lpstr>
      <vt:lpstr>PowerPoint Presentation</vt:lpstr>
      <vt:lpstr>PowerPoint Presentation</vt:lpstr>
      <vt:lpstr>PowerPoint Presentation</vt:lpstr>
      <vt:lpstr>Calibrate for each travel condition using objective, measure-driven criteria</vt:lpstr>
      <vt:lpstr>PowerPoint Presentation</vt:lpstr>
      <vt:lpstr>travel time Variation Envelope Graph</vt:lpstr>
      <vt:lpstr>PowerPoint Presentation</vt:lpstr>
      <vt:lpstr>Criterion 1: Control for Maximum Number of Outliers</vt:lpstr>
      <vt:lpstr>Criterion 2: Control for Minimum Number of Inliers</vt:lpstr>
      <vt:lpstr>Criterion 3: Bounded Average Error</vt:lpstr>
      <vt:lpstr>Criterion 4: Bounded Systematic Error</vt:lpstr>
      <vt:lpstr>chapter 6: Alternative Analysis </vt:lpstr>
      <vt:lpstr>Step 1: Represent COMPETING Alternatives</vt:lpstr>
      <vt:lpstr>Step 2: run the simulation models</vt:lpstr>
      <vt:lpstr>Step 2: run the simulation models (CONT.)</vt:lpstr>
      <vt:lpstr>Step 3: Perform Hypotheses Testing</vt:lpstr>
      <vt:lpstr>Step 4: Perform Sensitivity Analysis</vt:lpstr>
      <vt:lpstr>chapter 7: Final Report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Guidelines for Applying Microsimulation</dc:title>
  <dc:creator>Tran, Chung (FHWA)</dc:creator>
  <cp:lastModifiedBy>Tran, Chung (FHWA)</cp:lastModifiedBy>
  <cp:revision>5</cp:revision>
  <dcterms:created xsi:type="dcterms:W3CDTF">2022-03-10T19:38:29Z</dcterms:created>
  <dcterms:modified xsi:type="dcterms:W3CDTF">2022-03-10T20:23:26Z</dcterms:modified>
</cp:coreProperties>
</file>